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5"/>
    <p:sldId id="257" r:id="rId26"/>
    <p:sldId id="258" r:id="rId27"/>
    <p:sldId id="259" r:id="rId28"/>
    <p:sldId id="260" r:id="rId29"/>
    <p:sldId id="261" r:id="rId30"/>
    <p:sldId id="262" r:id="rId31"/>
    <p:sldId id="263" r:id="rId32"/>
    <p:sldId id="264" r:id="rId33"/>
    <p:sldId id="265" r:id="rId34"/>
    <p:sldId id="266" r:id="rId35"/>
    <p:sldId id="267" r:id="rId36"/>
    <p:sldId id="268" r:id="rId37"/>
    <p:sldId id="269" r:id="rId38"/>
    <p:sldId id="270" r:id="rId39"/>
    <p:sldId id="271" r:id="rId40"/>
    <p:sldId id="272" r:id="rId41"/>
    <p:sldId id="273" r:id="rId42"/>
    <p:sldId id="274" r:id="rId43"/>
    <p:sldId id="275" r:id="rId44"/>
    <p:sldId id="276" r:id="rId45"/>
    <p:sldId id="277" r:id="rId46"/>
    <p:sldId id="278" r:id="rId47"/>
    <p:sldId id="279" r:id="rId48"/>
    <p:sldId id="280" r:id="rId49"/>
    <p:sldId id="281" r:id="rId50"/>
  </p:sldIdLst>
  <p:sldSz cx="18288000" cy="10287000"/>
  <p:notesSz cx="6858000" cy="9144000"/>
  <p:embeddedFontLst>
    <p:embeddedFont>
      <p:font typeface="Playlist Script" charset="1" panose="00000000000000000000"/>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Open Sans" charset="1" panose="020B0606030504020204"/>
      <p:regular r:id="rId11"/>
    </p:embeddedFont>
    <p:embeddedFont>
      <p:font typeface="Open Sans Bold" charset="1" panose="020B0806030504020204"/>
      <p:regular r:id="rId12"/>
    </p:embeddedFont>
    <p:embeddedFont>
      <p:font typeface="Open Sans Italics" charset="1" panose="020B0606030504020204"/>
      <p:regular r:id="rId13"/>
    </p:embeddedFont>
    <p:embeddedFont>
      <p:font typeface="Open Sans Bold Italics" charset="1" panose="020B0806030504020204"/>
      <p:regular r:id="rId14"/>
    </p:embeddedFont>
    <p:embeddedFont>
      <p:font typeface="Open Sans Extra Bold" charset="1" panose="020B0906030804020204"/>
      <p:regular r:id="rId15"/>
    </p:embeddedFont>
    <p:embeddedFont>
      <p:font typeface="Open Sans Extra Bold Italics" charset="1" panose="020B0906030804020204"/>
      <p:regular r:id="rId16"/>
    </p:embeddedFont>
    <p:embeddedFont>
      <p:font typeface="Lato" charset="1" panose="020F0502020204030203"/>
      <p:regular r:id="rId17"/>
    </p:embeddedFont>
    <p:embeddedFont>
      <p:font typeface="Lato Bold" charset="1" panose="020F0502020204030203"/>
      <p:regular r:id="rId18"/>
    </p:embeddedFont>
    <p:embeddedFont>
      <p:font typeface="Lato Italics" charset="1" panose="020F0502020204030203"/>
      <p:regular r:id="rId19"/>
    </p:embeddedFont>
    <p:embeddedFont>
      <p:font typeface="Lato Bold Italics" charset="1" panose="020F0502020204030203"/>
      <p:regular r:id="rId20"/>
    </p:embeddedFont>
    <p:embeddedFont>
      <p:font typeface="Poppins ExtraBold" charset="1" panose="00000900000000000000"/>
      <p:regular r:id="rId21"/>
    </p:embeddedFont>
    <p:embeddedFont>
      <p:font typeface="Poppins ExtraBold Bold" charset="1" panose="00000A00000000000000"/>
      <p:regular r:id="rId22"/>
    </p:embeddedFont>
    <p:embeddedFont>
      <p:font typeface="Poppins ExtraBold Italics" charset="1" panose="00000900000000000000"/>
      <p:regular r:id="rId23"/>
    </p:embeddedFont>
    <p:embeddedFont>
      <p:font typeface="Poppins ExtraBold Bold Italics" charset="1" panose="00000A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slides/slide1.xml" Type="http://schemas.openxmlformats.org/officeDocument/2006/relationships/slide"/><Relationship Id="rId26" Target="slides/slide2.xml" Type="http://schemas.openxmlformats.org/officeDocument/2006/relationships/slide"/><Relationship Id="rId27" Target="slides/slide3.xml" Type="http://schemas.openxmlformats.org/officeDocument/2006/relationships/slide"/><Relationship Id="rId28" Target="slides/slide4.xml" Type="http://schemas.openxmlformats.org/officeDocument/2006/relationships/slide"/><Relationship Id="rId29" Target="slides/slide5.xml" Type="http://schemas.openxmlformats.org/officeDocument/2006/relationships/slide"/><Relationship Id="rId3" Target="viewProps.xml" Type="http://schemas.openxmlformats.org/officeDocument/2006/relationships/viewProps"/><Relationship Id="rId30" Target="slides/slide6.xml" Type="http://schemas.openxmlformats.org/officeDocument/2006/relationships/slide"/><Relationship Id="rId31" Target="slides/slide7.xml" Type="http://schemas.openxmlformats.org/officeDocument/2006/relationships/slide"/><Relationship Id="rId32" Target="slides/slide8.xml" Type="http://schemas.openxmlformats.org/officeDocument/2006/relationships/slide"/><Relationship Id="rId33" Target="slides/slide9.xml" Type="http://schemas.openxmlformats.org/officeDocument/2006/relationships/slide"/><Relationship Id="rId34" Target="slides/slide10.xml" Type="http://schemas.openxmlformats.org/officeDocument/2006/relationships/slide"/><Relationship Id="rId35" Target="slides/slide11.xml" Type="http://schemas.openxmlformats.org/officeDocument/2006/relationships/slide"/><Relationship Id="rId36" Target="slides/slide12.xml" Type="http://schemas.openxmlformats.org/officeDocument/2006/relationships/slide"/><Relationship Id="rId37" Target="slides/slide13.xml" Type="http://schemas.openxmlformats.org/officeDocument/2006/relationships/slide"/><Relationship Id="rId38" Target="slides/slide14.xml" Type="http://schemas.openxmlformats.org/officeDocument/2006/relationships/slide"/><Relationship Id="rId39" Target="slides/slide15.xml" Type="http://schemas.openxmlformats.org/officeDocument/2006/relationships/slide"/><Relationship Id="rId4" Target="theme/theme1.xml" Type="http://schemas.openxmlformats.org/officeDocument/2006/relationships/theme"/><Relationship Id="rId40" Target="slides/slide16.xml" Type="http://schemas.openxmlformats.org/officeDocument/2006/relationships/slide"/><Relationship Id="rId41" Target="slides/slide17.xml" Type="http://schemas.openxmlformats.org/officeDocument/2006/relationships/slide"/><Relationship Id="rId42" Target="slides/slide18.xml" Type="http://schemas.openxmlformats.org/officeDocument/2006/relationships/slide"/><Relationship Id="rId43" Target="slides/slide19.xml" Type="http://schemas.openxmlformats.org/officeDocument/2006/relationships/slide"/><Relationship Id="rId44" Target="slides/slide20.xml" Type="http://schemas.openxmlformats.org/officeDocument/2006/relationships/slide"/><Relationship Id="rId45" Target="slides/slide21.xml" Type="http://schemas.openxmlformats.org/officeDocument/2006/relationships/slide"/><Relationship Id="rId46" Target="slides/slide22.xml" Type="http://schemas.openxmlformats.org/officeDocument/2006/relationships/slide"/><Relationship Id="rId47" Target="slides/slide23.xml" Type="http://schemas.openxmlformats.org/officeDocument/2006/relationships/slide"/><Relationship Id="rId48" Target="slides/slide24.xml" Type="http://schemas.openxmlformats.org/officeDocument/2006/relationships/slide"/><Relationship Id="rId49" Target="slides/slide25.xml" Type="http://schemas.openxmlformats.org/officeDocument/2006/relationships/slide"/><Relationship Id="rId5" Target="tableStyles.xml" Type="http://schemas.openxmlformats.org/officeDocument/2006/relationships/tableStyles"/><Relationship Id="rId50" Target="slides/slide26.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 Id="rId4" Target="../media/image6.jpeg" Type="http://schemas.openxmlformats.org/officeDocument/2006/relationships/image"/><Relationship Id="rId5" Target="../media/image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jpeg" Type="http://schemas.openxmlformats.org/officeDocument/2006/relationships/image"/><Relationship Id="rId4"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700000">
            <a:off x="15004959" y="1860459"/>
            <a:ext cx="6566081" cy="6566081"/>
            <a:chOff x="0" y="0"/>
            <a:chExt cx="1913890" cy="1913890"/>
          </a:xfrm>
        </p:grpSpPr>
        <p:sp>
          <p:nvSpPr>
            <p:cNvPr name="Freeform 3" id="3"/>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4" id="4"/>
          <p:cNvGrpSpPr/>
          <p:nvPr/>
        </p:nvGrpSpPr>
        <p:grpSpPr>
          <a:xfrm rot="2700000">
            <a:off x="15361560" y="2217060"/>
            <a:ext cx="5852880" cy="5852880"/>
            <a:chOff x="0" y="0"/>
            <a:chExt cx="1913890" cy="1913890"/>
          </a:xfrm>
        </p:grpSpPr>
        <p:sp>
          <p:nvSpPr>
            <p:cNvPr name="Freeform 5" id="5"/>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6" id="6"/>
          <p:cNvGrpSpPr/>
          <p:nvPr/>
        </p:nvGrpSpPr>
        <p:grpSpPr>
          <a:xfrm rot="2700000">
            <a:off x="13282035" y="9049113"/>
            <a:ext cx="4392651" cy="4392651"/>
            <a:chOff x="0" y="0"/>
            <a:chExt cx="1913890" cy="1913890"/>
          </a:xfrm>
        </p:grpSpPr>
        <p:sp>
          <p:nvSpPr>
            <p:cNvPr name="Freeform 7" id="7"/>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pic>
        <p:nvPicPr>
          <p:cNvPr name="Picture 8" id="8"/>
          <p:cNvPicPr>
            <a:picLocks noChangeAspect="true"/>
          </p:cNvPicPr>
          <p:nvPr/>
        </p:nvPicPr>
        <p:blipFill>
          <a:blip r:embed="rId2">
            <a:alphaModFix amt="69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74536" y="1004889"/>
            <a:ext cx="5643852" cy="913278"/>
          </a:xfrm>
          <a:prstGeom prst="rect">
            <a:avLst/>
          </a:prstGeom>
        </p:spPr>
      </p:pic>
      <p:grpSp>
        <p:nvGrpSpPr>
          <p:cNvPr name="Group 9" id="9"/>
          <p:cNvGrpSpPr/>
          <p:nvPr/>
        </p:nvGrpSpPr>
        <p:grpSpPr>
          <a:xfrm rot="0">
            <a:off x="0" y="0"/>
            <a:ext cx="541602" cy="10287000"/>
            <a:chOff x="0" y="0"/>
            <a:chExt cx="157867" cy="2998468"/>
          </a:xfrm>
        </p:grpSpPr>
        <p:sp>
          <p:nvSpPr>
            <p:cNvPr name="Freeform 10" id="10"/>
            <p:cNvSpPr/>
            <p:nvPr/>
          </p:nvSpPr>
          <p:spPr>
            <a:xfrm>
              <a:off x="0" y="0"/>
              <a:ext cx="157867" cy="2998468"/>
            </a:xfrm>
            <a:custGeom>
              <a:avLst/>
              <a:gdLst/>
              <a:ahLst/>
              <a:cxnLst/>
              <a:rect r="r" b="b" t="t" l="l"/>
              <a:pathLst>
                <a:path h="2998468" w="157867">
                  <a:moveTo>
                    <a:pt x="0" y="0"/>
                  </a:moveTo>
                  <a:lnTo>
                    <a:pt x="157867" y="0"/>
                  </a:lnTo>
                  <a:lnTo>
                    <a:pt x="157867" y="2998468"/>
                  </a:lnTo>
                  <a:lnTo>
                    <a:pt x="0" y="2998468"/>
                  </a:lnTo>
                  <a:close/>
                </a:path>
              </a:pathLst>
            </a:custGeom>
            <a:solidFill>
              <a:srgbClr val="2B4A9D"/>
            </a:solidFill>
          </p:spPr>
        </p:sp>
      </p:grpSp>
      <p:pic>
        <p:nvPicPr>
          <p:cNvPr name="Picture 11" id="11"/>
          <p:cNvPicPr>
            <a:picLocks noChangeAspect="true"/>
          </p:cNvPicPr>
          <p:nvPr/>
        </p:nvPicPr>
        <p:blipFill>
          <a:blip r:embed="rId4"/>
          <a:srcRect l="0" t="26365" r="0" b="25850"/>
          <a:stretch>
            <a:fillRect/>
          </a:stretch>
        </p:blipFill>
        <p:spPr>
          <a:xfrm flipH="false" flipV="false" rot="0">
            <a:off x="13168027" y="500579"/>
            <a:ext cx="3010473" cy="1438509"/>
          </a:xfrm>
          <a:prstGeom prst="rect">
            <a:avLst/>
          </a:prstGeom>
        </p:spPr>
      </p:pic>
      <p:sp>
        <p:nvSpPr>
          <p:cNvPr name="TextBox 12" id="12"/>
          <p:cNvSpPr txBox="true"/>
          <p:nvPr/>
        </p:nvSpPr>
        <p:spPr>
          <a:xfrm rot="0">
            <a:off x="4407751" y="2542858"/>
            <a:ext cx="7793087" cy="906910"/>
          </a:xfrm>
          <a:prstGeom prst="rect">
            <a:avLst/>
          </a:prstGeom>
        </p:spPr>
        <p:txBody>
          <a:bodyPr anchor="t" rtlCol="false" tIns="0" lIns="0" bIns="0" rIns="0">
            <a:spAutoFit/>
          </a:bodyPr>
          <a:lstStyle/>
          <a:p>
            <a:pPr>
              <a:lnSpc>
                <a:spcPts val="6485"/>
              </a:lnSpc>
            </a:pPr>
            <a:r>
              <a:rPr lang="en-US" sz="6176" spc="617">
                <a:solidFill>
                  <a:srgbClr val="5271FF"/>
                </a:solidFill>
                <a:latin typeface="Poppins ExtraBold Bold"/>
              </a:rPr>
              <a:t>TEAM COLAB</a:t>
            </a:r>
          </a:p>
        </p:txBody>
      </p:sp>
      <p:sp>
        <p:nvSpPr>
          <p:cNvPr name="TextBox 13" id="13"/>
          <p:cNvSpPr txBox="true"/>
          <p:nvPr/>
        </p:nvSpPr>
        <p:spPr>
          <a:xfrm rot="0">
            <a:off x="4042181" y="3583118"/>
            <a:ext cx="8886176" cy="968353"/>
          </a:xfrm>
          <a:prstGeom prst="rect">
            <a:avLst/>
          </a:prstGeom>
        </p:spPr>
        <p:txBody>
          <a:bodyPr anchor="t" rtlCol="false" tIns="0" lIns="0" bIns="0" rIns="0">
            <a:spAutoFit/>
          </a:bodyPr>
          <a:lstStyle/>
          <a:p>
            <a:pPr>
              <a:lnSpc>
                <a:spcPts val="6877"/>
              </a:lnSpc>
            </a:pPr>
            <a:r>
              <a:rPr lang="en-US" sz="6550" spc="327">
                <a:solidFill>
                  <a:srgbClr val="2B4A9D"/>
                </a:solidFill>
                <a:latin typeface="Poppins ExtraBold Bold"/>
              </a:rPr>
              <a:t>PRESENTATION</a:t>
            </a:r>
          </a:p>
        </p:txBody>
      </p:sp>
      <p:sp>
        <p:nvSpPr>
          <p:cNvPr name="TextBox 14" id="14"/>
          <p:cNvSpPr txBox="true"/>
          <p:nvPr/>
        </p:nvSpPr>
        <p:spPr>
          <a:xfrm rot="0">
            <a:off x="1133475" y="6623402"/>
            <a:ext cx="13682705" cy="977265"/>
          </a:xfrm>
          <a:prstGeom prst="rect">
            <a:avLst/>
          </a:prstGeom>
        </p:spPr>
        <p:txBody>
          <a:bodyPr anchor="t" rtlCol="false" tIns="0" lIns="0" bIns="0" rIns="0">
            <a:spAutoFit/>
          </a:bodyPr>
          <a:lstStyle/>
          <a:p>
            <a:pPr>
              <a:lnSpc>
                <a:spcPts val="7559"/>
              </a:lnSpc>
            </a:pPr>
            <a:r>
              <a:rPr lang="en-US" sz="5400" spc="540">
                <a:solidFill>
                  <a:srgbClr val="000000"/>
                </a:solidFill>
                <a:latin typeface="Poppins ExtraBold"/>
              </a:rPr>
              <a:t>CRIME AGAINST WOMEN IN INDIA</a:t>
            </a:r>
          </a:p>
        </p:txBody>
      </p:sp>
      <p:sp>
        <p:nvSpPr>
          <p:cNvPr name="TextBox 15" id="15"/>
          <p:cNvSpPr txBox="true"/>
          <p:nvPr/>
        </p:nvSpPr>
        <p:spPr>
          <a:xfrm rot="0">
            <a:off x="847684" y="5703996"/>
            <a:ext cx="4686613" cy="778510"/>
          </a:xfrm>
          <a:prstGeom prst="rect">
            <a:avLst/>
          </a:prstGeom>
        </p:spPr>
        <p:txBody>
          <a:bodyPr anchor="t" rtlCol="false" tIns="0" lIns="0" bIns="0" rIns="0">
            <a:spAutoFit/>
          </a:bodyPr>
          <a:lstStyle/>
          <a:p>
            <a:pPr algn="ctr">
              <a:lnSpc>
                <a:spcPts val="6439"/>
              </a:lnSpc>
            </a:pPr>
            <a:r>
              <a:rPr lang="en-US" sz="4599">
                <a:solidFill>
                  <a:srgbClr val="000000"/>
                </a:solidFill>
                <a:latin typeface="Open Sans"/>
              </a:rPr>
              <a:t>PROJECT TITLE:</a:t>
            </a:r>
          </a:p>
        </p:txBody>
      </p:sp>
      <p:sp>
        <p:nvSpPr>
          <p:cNvPr name="TextBox 16" id="16"/>
          <p:cNvSpPr txBox="true"/>
          <p:nvPr/>
        </p:nvSpPr>
        <p:spPr>
          <a:xfrm rot="0">
            <a:off x="2026810" y="7490177"/>
            <a:ext cx="11372991" cy="738493"/>
          </a:xfrm>
          <a:prstGeom prst="rect">
            <a:avLst/>
          </a:prstGeom>
        </p:spPr>
        <p:txBody>
          <a:bodyPr anchor="t" rtlCol="false" tIns="0" lIns="0" bIns="0" rIns="0">
            <a:spAutoFit/>
          </a:bodyPr>
          <a:lstStyle/>
          <a:p>
            <a:pPr algn="ctr">
              <a:lnSpc>
                <a:spcPts val="6020"/>
              </a:lnSpc>
            </a:pPr>
            <a:r>
              <a:rPr lang="en-US" sz="4300">
                <a:solidFill>
                  <a:srgbClr val="000000"/>
                </a:solidFill>
                <a:latin typeface="Open Sans Extra Bold"/>
              </a:rPr>
              <a:t>(A Year-wise and State-wise Analysis)</a:t>
            </a:r>
          </a:p>
        </p:txBody>
      </p:sp>
      <p:sp>
        <p:nvSpPr>
          <p:cNvPr name="TextBox 17" id="17"/>
          <p:cNvSpPr txBox="true"/>
          <p:nvPr/>
        </p:nvSpPr>
        <p:spPr>
          <a:xfrm rot="0">
            <a:off x="5169316" y="8809678"/>
            <a:ext cx="4531519" cy="811519"/>
          </a:xfrm>
          <a:prstGeom prst="rect">
            <a:avLst/>
          </a:prstGeom>
        </p:spPr>
        <p:txBody>
          <a:bodyPr anchor="t" rtlCol="false" tIns="0" lIns="0" bIns="0" rIns="0">
            <a:spAutoFit/>
          </a:bodyPr>
          <a:lstStyle/>
          <a:p>
            <a:pPr algn="ctr">
              <a:lnSpc>
                <a:spcPts val="6720"/>
              </a:lnSpc>
            </a:pPr>
            <a:r>
              <a:rPr lang="en-US" sz="4800">
                <a:solidFill>
                  <a:srgbClr val="000000"/>
                </a:solidFill>
                <a:latin typeface="Open Sans"/>
              </a:rPr>
              <a:t>August 27, 2022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19537" y="8172754"/>
            <a:ext cx="1635964" cy="1633346"/>
            <a:chOff x="0" y="0"/>
            <a:chExt cx="6350000" cy="6339840"/>
          </a:xfrm>
        </p:grpSpPr>
        <p:sp>
          <p:nvSpPr>
            <p:cNvPr name="Freeform 3" id="3"/>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grpSp>
        <p:nvGrpSpPr>
          <p:cNvPr name="Group 4" id="4"/>
          <p:cNvGrpSpPr/>
          <p:nvPr/>
        </p:nvGrpSpPr>
        <p:grpSpPr>
          <a:xfrm rot="5400000">
            <a:off x="618228" y="566151"/>
            <a:ext cx="1635964" cy="1633346"/>
            <a:chOff x="0" y="0"/>
            <a:chExt cx="6350000" cy="6339840"/>
          </a:xfrm>
        </p:grpSpPr>
        <p:sp>
          <p:nvSpPr>
            <p:cNvPr name="Freeform 5" id="5"/>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pic>
        <p:nvPicPr>
          <p:cNvPr name="Picture 6" id="6"/>
          <p:cNvPicPr>
            <a:picLocks noChangeAspect="true"/>
          </p:cNvPicPr>
          <p:nvPr/>
        </p:nvPicPr>
        <p:blipFill>
          <a:blip r:embed="rId2"/>
          <a:srcRect l="0" t="31423" r="0" b="27341"/>
          <a:stretch>
            <a:fillRect/>
          </a:stretch>
        </p:blipFill>
        <p:spPr>
          <a:xfrm flipH="false" flipV="false" rot="0">
            <a:off x="15521766" y="394430"/>
            <a:ext cx="2023284" cy="834295"/>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0">
            <a:off x="1437519" y="2938664"/>
            <a:ext cx="9530576" cy="5065890"/>
          </a:xfrm>
          <a:prstGeom prst="rect">
            <a:avLst/>
          </a:prstGeom>
        </p:spPr>
      </p:pic>
      <p:pic>
        <p:nvPicPr>
          <p:cNvPr name="Picture 8" id="8"/>
          <p:cNvPicPr>
            <a:picLocks noChangeAspect="true"/>
          </p:cNvPicPr>
          <p:nvPr/>
        </p:nvPicPr>
        <p:blipFill>
          <a:blip r:embed="rId4"/>
          <a:srcRect l="0" t="0" r="0" b="0"/>
          <a:stretch>
            <a:fillRect/>
          </a:stretch>
        </p:blipFill>
        <p:spPr>
          <a:xfrm flipH="false" flipV="false" rot="0">
            <a:off x="12579568" y="2200806"/>
            <a:ext cx="3953840" cy="5801160"/>
          </a:xfrm>
          <a:prstGeom prst="rect">
            <a:avLst/>
          </a:prstGeom>
        </p:spPr>
      </p:pic>
      <p:sp>
        <p:nvSpPr>
          <p:cNvPr name="TextBox 9" id="9"/>
          <p:cNvSpPr txBox="true"/>
          <p:nvPr/>
        </p:nvSpPr>
        <p:spPr>
          <a:xfrm rot="0">
            <a:off x="619537" y="1057275"/>
            <a:ext cx="16296551" cy="733425"/>
          </a:xfrm>
          <a:prstGeom prst="rect">
            <a:avLst/>
          </a:prstGeom>
        </p:spPr>
        <p:txBody>
          <a:bodyPr anchor="t" rtlCol="false" tIns="0" lIns="0" bIns="0" rIns="0">
            <a:spAutoFit/>
          </a:bodyPr>
          <a:lstStyle/>
          <a:p>
            <a:pPr algn="ctr">
              <a:lnSpc>
                <a:spcPts val="5250"/>
              </a:lnSpc>
            </a:pPr>
            <a:r>
              <a:rPr lang="en-US" sz="5000" spc="250">
                <a:solidFill>
                  <a:srgbClr val="2B4A9D"/>
                </a:solidFill>
                <a:latin typeface="Poppins ExtraBold"/>
              </a:rPr>
              <a:t>EXPLORATORY DATA ANALYSIS</a:t>
            </a:r>
          </a:p>
        </p:txBody>
      </p:sp>
      <p:sp>
        <p:nvSpPr>
          <p:cNvPr name="TextBox 10" id="10"/>
          <p:cNvSpPr txBox="true"/>
          <p:nvPr/>
        </p:nvSpPr>
        <p:spPr>
          <a:xfrm rot="0">
            <a:off x="2057974" y="2143656"/>
            <a:ext cx="5056436" cy="537833"/>
          </a:xfrm>
          <a:prstGeom prst="rect">
            <a:avLst/>
          </a:prstGeom>
        </p:spPr>
        <p:txBody>
          <a:bodyPr anchor="t" rtlCol="false" tIns="0" lIns="0" bIns="0" rIns="0">
            <a:spAutoFit/>
          </a:bodyPr>
          <a:lstStyle/>
          <a:p>
            <a:pPr algn="ctr" marL="690984" indent="-345492" lvl="1">
              <a:lnSpc>
                <a:spcPts val="4480"/>
              </a:lnSpc>
              <a:buFont typeface="Arial"/>
              <a:buChar char="•"/>
            </a:pPr>
            <a:r>
              <a:rPr lang="en-US" sz="3200">
                <a:solidFill>
                  <a:srgbClr val="2B4A9D"/>
                </a:solidFill>
                <a:latin typeface="Open Sans Extra Bold"/>
              </a:rPr>
              <a:t>YEAR-WISE ANALYSIS</a:t>
            </a:r>
          </a:p>
        </p:txBody>
      </p:sp>
      <p:sp>
        <p:nvSpPr>
          <p:cNvPr name="TextBox 11" id="11"/>
          <p:cNvSpPr txBox="true"/>
          <p:nvPr/>
        </p:nvSpPr>
        <p:spPr>
          <a:xfrm rot="0">
            <a:off x="11141478" y="8125129"/>
            <a:ext cx="6830020" cy="389242"/>
          </a:xfrm>
          <a:prstGeom prst="rect">
            <a:avLst/>
          </a:prstGeom>
        </p:spPr>
        <p:txBody>
          <a:bodyPr anchor="t" rtlCol="false" tIns="0" lIns="0" bIns="0" rIns="0">
            <a:spAutoFit/>
          </a:bodyPr>
          <a:lstStyle/>
          <a:p>
            <a:pPr algn="ctr">
              <a:lnSpc>
                <a:spcPts val="3220"/>
              </a:lnSpc>
            </a:pPr>
            <a:r>
              <a:rPr lang="en-US" sz="2300">
                <a:solidFill>
                  <a:srgbClr val="2B4A9D"/>
                </a:solidFill>
                <a:latin typeface="Open Sans Extra Bold"/>
              </a:rPr>
              <a:t>ANNUAL VARIATION IN CRIME PER CATEGORY </a:t>
            </a:r>
          </a:p>
        </p:txBody>
      </p:sp>
      <p:sp>
        <p:nvSpPr>
          <p:cNvPr name="TextBox 12" id="12"/>
          <p:cNvSpPr txBox="true"/>
          <p:nvPr/>
        </p:nvSpPr>
        <p:spPr>
          <a:xfrm rot="0">
            <a:off x="2948462" y="8125129"/>
            <a:ext cx="5439073" cy="389242"/>
          </a:xfrm>
          <a:prstGeom prst="rect">
            <a:avLst/>
          </a:prstGeom>
        </p:spPr>
        <p:txBody>
          <a:bodyPr anchor="t" rtlCol="false" tIns="0" lIns="0" bIns="0" rIns="0">
            <a:spAutoFit/>
          </a:bodyPr>
          <a:lstStyle/>
          <a:p>
            <a:pPr algn="ctr">
              <a:lnSpc>
                <a:spcPts val="3220"/>
              </a:lnSpc>
            </a:pPr>
            <a:r>
              <a:rPr lang="en-US" sz="2300">
                <a:solidFill>
                  <a:srgbClr val="2B4A9D"/>
                </a:solidFill>
                <a:latin typeface="Open Sans Extra Bold"/>
              </a:rPr>
              <a:t>TOTAL NUMBER OF CRIMES PER YEAR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19537" y="8172754"/>
            <a:ext cx="1635964" cy="1633346"/>
            <a:chOff x="0" y="0"/>
            <a:chExt cx="6350000" cy="6339840"/>
          </a:xfrm>
        </p:grpSpPr>
        <p:sp>
          <p:nvSpPr>
            <p:cNvPr name="Freeform 3" id="3"/>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grpSp>
        <p:nvGrpSpPr>
          <p:cNvPr name="Group 4" id="4"/>
          <p:cNvGrpSpPr/>
          <p:nvPr/>
        </p:nvGrpSpPr>
        <p:grpSpPr>
          <a:xfrm rot="5400000">
            <a:off x="618228" y="566151"/>
            <a:ext cx="1635964" cy="1633346"/>
            <a:chOff x="0" y="0"/>
            <a:chExt cx="6350000" cy="6339840"/>
          </a:xfrm>
        </p:grpSpPr>
        <p:sp>
          <p:nvSpPr>
            <p:cNvPr name="Freeform 5" id="5"/>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pic>
        <p:nvPicPr>
          <p:cNvPr name="Picture 6" id="6"/>
          <p:cNvPicPr>
            <a:picLocks noChangeAspect="true"/>
          </p:cNvPicPr>
          <p:nvPr/>
        </p:nvPicPr>
        <p:blipFill>
          <a:blip r:embed="rId2"/>
          <a:srcRect l="0" t="31423" r="0" b="27341"/>
          <a:stretch>
            <a:fillRect/>
          </a:stretch>
        </p:blipFill>
        <p:spPr>
          <a:xfrm flipH="false" flipV="false" rot="0">
            <a:off x="15521766" y="394430"/>
            <a:ext cx="2023284" cy="834295"/>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0">
            <a:off x="9480017" y="3373780"/>
            <a:ext cx="8491481" cy="4329163"/>
          </a:xfrm>
          <a:prstGeom prst="rect">
            <a:avLst/>
          </a:prstGeom>
        </p:spPr>
      </p:pic>
      <p:pic>
        <p:nvPicPr>
          <p:cNvPr name="Picture 8" id="8"/>
          <p:cNvPicPr>
            <a:picLocks noChangeAspect="true"/>
          </p:cNvPicPr>
          <p:nvPr/>
        </p:nvPicPr>
        <p:blipFill>
          <a:blip r:embed="rId4"/>
          <a:srcRect l="0" t="0" r="0" b="0"/>
          <a:stretch>
            <a:fillRect/>
          </a:stretch>
        </p:blipFill>
        <p:spPr>
          <a:xfrm flipH="false" flipV="false" rot="0">
            <a:off x="1981774" y="2881514"/>
            <a:ext cx="7079426" cy="5021453"/>
          </a:xfrm>
          <a:prstGeom prst="rect">
            <a:avLst/>
          </a:prstGeom>
        </p:spPr>
      </p:pic>
      <p:sp>
        <p:nvSpPr>
          <p:cNvPr name="TextBox 9" id="9"/>
          <p:cNvSpPr txBox="true"/>
          <p:nvPr/>
        </p:nvSpPr>
        <p:spPr>
          <a:xfrm rot="0">
            <a:off x="619537" y="1057275"/>
            <a:ext cx="16296551" cy="733425"/>
          </a:xfrm>
          <a:prstGeom prst="rect">
            <a:avLst/>
          </a:prstGeom>
        </p:spPr>
        <p:txBody>
          <a:bodyPr anchor="t" rtlCol="false" tIns="0" lIns="0" bIns="0" rIns="0">
            <a:spAutoFit/>
          </a:bodyPr>
          <a:lstStyle/>
          <a:p>
            <a:pPr algn="ctr">
              <a:lnSpc>
                <a:spcPts val="5250"/>
              </a:lnSpc>
            </a:pPr>
            <a:r>
              <a:rPr lang="en-US" sz="5000" spc="250">
                <a:solidFill>
                  <a:srgbClr val="2B4A9D"/>
                </a:solidFill>
                <a:latin typeface="Poppins ExtraBold"/>
              </a:rPr>
              <a:t>EXPLORATORY DATA ANALYSIS</a:t>
            </a:r>
          </a:p>
        </p:txBody>
      </p:sp>
      <p:sp>
        <p:nvSpPr>
          <p:cNvPr name="TextBox 10" id="10"/>
          <p:cNvSpPr txBox="true"/>
          <p:nvPr/>
        </p:nvSpPr>
        <p:spPr>
          <a:xfrm rot="0">
            <a:off x="2057974" y="2143656"/>
            <a:ext cx="5056436" cy="537833"/>
          </a:xfrm>
          <a:prstGeom prst="rect">
            <a:avLst/>
          </a:prstGeom>
        </p:spPr>
        <p:txBody>
          <a:bodyPr anchor="t" rtlCol="false" tIns="0" lIns="0" bIns="0" rIns="0">
            <a:spAutoFit/>
          </a:bodyPr>
          <a:lstStyle/>
          <a:p>
            <a:pPr algn="ctr" marL="690984" indent="-345492" lvl="1">
              <a:lnSpc>
                <a:spcPts val="4480"/>
              </a:lnSpc>
              <a:buFont typeface="Arial"/>
              <a:buChar char="•"/>
            </a:pPr>
            <a:r>
              <a:rPr lang="en-US" sz="3200">
                <a:solidFill>
                  <a:srgbClr val="2B4A9D"/>
                </a:solidFill>
                <a:latin typeface="Open Sans Extra Bold"/>
              </a:rPr>
              <a:t>YEAR-WISE ANALYSIS</a:t>
            </a:r>
          </a:p>
        </p:txBody>
      </p:sp>
      <p:sp>
        <p:nvSpPr>
          <p:cNvPr name="TextBox 11" id="11"/>
          <p:cNvSpPr txBox="true"/>
          <p:nvPr/>
        </p:nvSpPr>
        <p:spPr>
          <a:xfrm rot="0">
            <a:off x="10398528" y="8335658"/>
            <a:ext cx="7572970" cy="789292"/>
          </a:xfrm>
          <a:prstGeom prst="rect">
            <a:avLst/>
          </a:prstGeom>
        </p:spPr>
        <p:txBody>
          <a:bodyPr anchor="t" rtlCol="false" tIns="0" lIns="0" bIns="0" rIns="0">
            <a:spAutoFit/>
          </a:bodyPr>
          <a:lstStyle/>
          <a:p>
            <a:pPr algn="ctr">
              <a:lnSpc>
                <a:spcPts val="3220"/>
              </a:lnSpc>
            </a:pPr>
            <a:r>
              <a:rPr lang="en-US" sz="2300">
                <a:solidFill>
                  <a:srgbClr val="2B4A9D"/>
                </a:solidFill>
                <a:latin typeface="Open Sans Extra Bold"/>
              </a:rPr>
              <a:t>LINE PLOT SHOWING ANNUAL RATE OF CRIME INCREASE </a:t>
            </a:r>
          </a:p>
        </p:txBody>
      </p:sp>
      <p:sp>
        <p:nvSpPr>
          <p:cNvPr name="TextBox 12" id="12"/>
          <p:cNvSpPr txBox="true"/>
          <p:nvPr/>
        </p:nvSpPr>
        <p:spPr>
          <a:xfrm rot="0">
            <a:off x="1436210" y="8295938"/>
            <a:ext cx="8043807" cy="789292"/>
          </a:xfrm>
          <a:prstGeom prst="rect">
            <a:avLst/>
          </a:prstGeom>
        </p:spPr>
        <p:txBody>
          <a:bodyPr anchor="t" rtlCol="false" tIns="0" lIns="0" bIns="0" rIns="0">
            <a:spAutoFit/>
          </a:bodyPr>
          <a:lstStyle/>
          <a:p>
            <a:pPr algn="ctr">
              <a:lnSpc>
                <a:spcPts val="3220"/>
              </a:lnSpc>
            </a:pPr>
            <a:r>
              <a:rPr lang="en-US" sz="2300">
                <a:solidFill>
                  <a:srgbClr val="2B4A9D"/>
                </a:solidFill>
                <a:latin typeface="Open Sans Extra Bold"/>
              </a:rPr>
              <a:t>TOTAL NUMBER OF CRIMES PER CATEGORY FROM 2001-2014</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19537" y="8172754"/>
            <a:ext cx="1635964" cy="1633346"/>
            <a:chOff x="0" y="0"/>
            <a:chExt cx="6350000" cy="6339840"/>
          </a:xfrm>
        </p:grpSpPr>
        <p:sp>
          <p:nvSpPr>
            <p:cNvPr name="Freeform 3" id="3"/>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grpSp>
        <p:nvGrpSpPr>
          <p:cNvPr name="Group 4" id="4"/>
          <p:cNvGrpSpPr/>
          <p:nvPr/>
        </p:nvGrpSpPr>
        <p:grpSpPr>
          <a:xfrm rot="5400000">
            <a:off x="618228" y="566151"/>
            <a:ext cx="1635964" cy="1633346"/>
            <a:chOff x="0" y="0"/>
            <a:chExt cx="6350000" cy="6339840"/>
          </a:xfrm>
        </p:grpSpPr>
        <p:sp>
          <p:nvSpPr>
            <p:cNvPr name="Freeform 5" id="5"/>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pic>
        <p:nvPicPr>
          <p:cNvPr name="Picture 6" id="6"/>
          <p:cNvPicPr>
            <a:picLocks noChangeAspect="true"/>
          </p:cNvPicPr>
          <p:nvPr/>
        </p:nvPicPr>
        <p:blipFill>
          <a:blip r:embed="rId2"/>
          <a:srcRect l="0" t="31423" r="0" b="27341"/>
          <a:stretch>
            <a:fillRect/>
          </a:stretch>
        </p:blipFill>
        <p:spPr>
          <a:xfrm flipH="false" flipV="false" rot="0">
            <a:off x="15521766" y="394430"/>
            <a:ext cx="2023284" cy="834295"/>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0">
            <a:off x="3667616" y="2681489"/>
            <a:ext cx="10295642" cy="6033886"/>
          </a:xfrm>
          <a:prstGeom prst="rect">
            <a:avLst/>
          </a:prstGeom>
        </p:spPr>
      </p:pic>
      <p:sp>
        <p:nvSpPr>
          <p:cNvPr name="TextBox 8" id="8"/>
          <p:cNvSpPr txBox="true"/>
          <p:nvPr/>
        </p:nvSpPr>
        <p:spPr>
          <a:xfrm rot="0">
            <a:off x="619537" y="1057275"/>
            <a:ext cx="16296551" cy="733425"/>
          </a:xfrm>
          <a:prstGeom prst="rect">
            <a:avLst/>
          </a:prstGeom>
        </p:spPr>
        <p:txBody>
          <a:bodyPr anchor="t" rtlCol="false" tIns="0" lIns="0" bIns="0" rIns="0">
            <a:spAutoFit/>
          </a:bodyPr>
          <a:lstStyle/>
          <a:p>
            <a:pPr algn="ctr">
              <a:lnSpc>
                <a:spcPts val="5250"/>
              </a:lnSpc>
            </a:pPr>
            <a:r>
              <a:rPr lang="en-US" sz="5000" spc="250">
                <a:solidFill>
                  <a:srgbClr val="2B4A9D"/>
                </a:solidFill>
                <a:latin typeface="Poppins ExtraBold"/>
              </a:rPr>
              <a:t>EXPLORATORY DATA ANALYSIS</a:t>
            </a:r>
          </a:p>
        </p:txBody>
      </p:sp>
      <p:sp>
        <p:nvSpPr>
          <p:cNvPr name="TextBox 9" id="9"/>
          <p:cNvSpPr txBox="true"/>
          <p:nvPr/>
        </p:nvSpPr>
        <p:spPr>
          <a:xfrm rot="0">
            <a:off x="1972993" y="2143656"/>
            <a:ext cx="5226397" cy="537833"/>
          </a:xfrm>
          <a:prstGeom prst="rect">
            <a:avLst/>
          </a:prstGeom>
        </p:spPr>
        <p:txBody>
          <a:bodyPr anchor="t" rtlCol="false" tIns="0" lIns="0" bIns="0" rIns="0">
            <a:spAutoFit/>
          </a:bodyPr>
          <a:lstStyle/>
          <a:p>
            <a:pPr algn="ctr" marL="690984" indent="-345492" lvl="1">
              <a:lnSpc>
                <a:spcPts val="4480"/>
              </a:lnSpc>
              <a:buFont typeface="Arial"/>
              <a:buChar char="•"/>
            </a:pPr>
            <a:r>
              <a:rPr lang="en-US" sz="3200">
                <a:solidFill>
                  <a:srgbClr val="2B4A9D"/>
                </a:solidFill>
                <a:latin typeface="Open Sans Extra Bold"/>
              </a:rPr>
              <a:t>STATE-WISE ANALYSIS</a:t>
            </a:r>
          </a:p>
        </p:txBody>
      </p:sp>
      <p:sp>
        <p:nvSpPr>
          <p:cNvPr name="TextBox 10" id="10"/>
          <p:cNvSpPr txBox="true"/>
          <p:nvPr/>
        </p:nvSpPr>
        <p:spPr>
          <a:xfrm rot="0">
            <a:off x="4824317" y="8941803"/>
            <a:ext cx="7291431" cy="789292"/>
          </a:xfrm>
          <a:prstGeom prst="rect">
            <a:avLst/>
          </a:prstGeom>
        </p:spPr>
        <p:txBody>
          <a:bodyPr anchor="t" rtlCol="false" tIns="0" lIns="0" bIns="0" rIns="0">
            <a:spAutoFit/>
          </a:bodyPr>
          <a:lstStyle/>
          <a:p>
            <a:pPr algn="ctr">
              <a:lnSpc>
                <a:spcPts val="3220"/>
              </a:lnSpc>
            </a:pPr>
            <a:r>
              <a:rPr lang="en-US" sz="2300">
                <a:solidFill>
                  <a:srgbClr val="2B4A9D"/>
                </a:solidFill>
                <a:latin typeface="Open Sans Extra Bold"/>
              </a:rPr>
              <a:t>TOTAL NUMBER OF CRIMES PER STATE FROM 2001-2014</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19537" y="8172754"/>
            <a:ext cx="1635964" cy="1633346"/>
            <a:chOff x="0" y="0"/>
            <a:chExt cx="6350000" cy="6339840"/>
          </a:xfrm>
        </p:grpSpPr>
        <p:sp>
          <p:nvSpPr>
            <p:cNvPr name="Freeform 3" id="3"/>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grpSp>
        <p:nvGrpSpPr>
          <p:cNvPr name="Group 4" id="4"/>
          <p:cNvGrpSpPr/>
          <p:nvPr/>
        </p:nvGrpSpPr>
        <p:grpSpPr>
          <a:xfrm rot="5400000">
            <a:off x="618228" y="566151"/>
            <a:ext cx="1635964" cy="1633346"/>
            <a:chOff x="0" y="0"/>
            <a:chExt cx="6350000" cy="6339840"/>
          </a:xfrm>
        </p:grpSpPr>
        <p:sp>
          <p:nvSpPr>
            <p:cNvPr name="Freeform 5" id="5"/>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pic>
        <p:nvPicPr>
          <p:cNvPr name="Picture 6" id="6"/>
          <p:cNvPicPr>
            <a:picLocks noChangeAspect="true"/>
          </p:cNvPicPr>
          <p:nvPr/>
        </p:nvPicPr>
        <p:blipFill>
          <a:blip r:embed="rId2"/>
          <a:srcRect l="0" t="31423" r="0" b="27341"/>
          <a:stretch>
            <a:fillRect/>
          </a:stretch>
        </p:blipFill>
        <p:spPr>
          <a:xfrm flipH="false" flipV="false" rot="0">
            <a:off x="15521766" y="394430"/>
            <a:ext cx="2023284" cy="834295"/>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0">
            <a:off x="1919486" y="3061529"/>
            <a:ext cx="6944853" cy="5321754"/>
          </a:xfrm>
          <a:prstGeom prst="rect">
            <a:avLst/>
          </a:prstGeom>
        </p:spPr>
      </p:pic>
      <p:pic>
        <p:nvPicPr>
          <p:cNvPr name="Picture 8" id="8"/>
          <p:cNvPicPr>
            <a:picLocks noChangeAspect="true"/>
          </p:cNvPicPr>
          <p:nvPr/>
        </p:nvPicPr>
        <p:blipFill>
          <a:blip r:embed="rId4"/>
          <a:srcRect l="0" t="0" r="0" b="0"/>
          <a:stretch>
            <a:fillRect/>
          </a:stretch>
        </p:blipFill>
        <p:spPr>
          <a:xfrm flipH="false" flipV="false" rot="0">
            <a:off x="10973667" y="2681489"/>
            <a:ext cx="5844669" cy="5844669"/>
          </a:xfrm>
          <a:prstGeom prst="rect">
            <a:avLst/>
          </a:prstGeom>
        </p:spPr>
      </p:pic>
      <p:sp>
        <p:nvSpPr>
          <p:cNvPr name="TextBox 9" id="9"/>
          <p:cNvSpPr txBox="true"/>
          <p:nvPr/>
        </p:nvSpPr>
        <p:spPr>
          <a:xfrm rot="0">
            <a:off x="619537" y="1057275"/>
            <a:ext cx="16296551" cy="733425"/>
          </a:xfrm>
          <a:prstGeom prst="rect">
            <a:avLst/>
          </a:prstGeom>
        </p:spPr>
        <p:txBody>
          <a:bodyPr anchor="t" rtlCol="false" tIns="0" lIns="0" bIns="0" rIns="0">
            <a:spAutoFit/>
          </a:bodyPr>
          <a:lstStyle/>
          <a:p>
            <a:pPr algn="ctr">
              <a:lnSpc>
                <a:spcPts val="5250"/>
              </a:lnSpc>
            </a:pPr>
            <a:r>
              <a:rPr lang="en-US" sz="5000" spc="250">
                <a:solidFill>
                  <a:srgbClr val="2B4A9D"/>
                </a:solidFill>
                <a:latin typeface="Poppins ExtraBold"/>
              </a:rPr>
              <a:t>EXPLORATORY DATA ANALYSIS</a:t>
            </a:r>
          </a:p>
        </p:txBody>
      </p:sp>
      <p:sp>
        <p:nvSpPr>
          <p:cNvPr name="TextBox 10" id="10"/>
          <p:cNvSpPr txBox="true"/>
          <p:nvPr/>
        </p:nvSpPr>
        <p:spPr>
          <a:xfrm rot="0">
            <a:off x="1919486" y="2143656"/>
            <a:ext cx="6848326" cy="537833"/>
          </a:xfrm>
          <a:prstGeom prst="rect">
            <a:avLst/>
          </a:prstGeom>
        </p:spPr>
        <p:txBody>
          <a:bodyPr anchor="t" rtlCol="false" tIns="0" lIns="0" bIns="0" rIns="0">
            <a:spAutoFit/>
          </a:bodyPr>
          <a:lstStyle/>
          <a:p>
            <a:pPr algn="ctr" marL="690984" indent="-345492" lvl="1">
              <a:lnSpc>
                <a:spcPts val="4480"/>
              </a:lnSpc>
              <a:buFont typeface="Arial"/>
              <a:buChar char="•"/>
            </a:pPr>
            <a:r>
              <a:rPr lang="en-US" sz="3200">
                <a:solidFill>
                  <a:srgbClr val="2B4A9D"/>
                </a:solidFill>
                <a:latin typeface="Open Sans Extra Bold"/>
              </a:rPr>
              <a:t>ANALYSIS OF UTTAR PRADESH</a:t>
            </a:r>
          </a:p>
        </p:txBody>
      </p:sp>
      <p:sp>
        <p:nvSpPr>
          <p:cNvPr name="TextBox 11" id="11"/>
          <p:cNvSpPr txBox="true"/>
          <p:nvPr/>
        </p:nvSpPr>
        <p:spPr>
          <a:xfrm rot="0">
            <a:off x="10160403" y="8580494"/>
            <a:ext cx="7572970" cy="789292"/>
          </a:xfrm>
          <a:prstGeom prst="rect">
            <a:avLst/>
          </a:prstGeom>
        </p:spPr>
        <p:txBody>
          <a:bodyPr anchor="t" rtlCol="false" tIns="0" lIns="0" bIns="0" rIns="0">
            <a:spAutoFit/>
          </a:bodyPr>
          <a:lstStyle/>
          <a:p>
            <a:pPr algn="ctr">
              <a:lnSpc>
                <a:spcPts val="3220"/>
              </a:lnSpc>
            </a:pPr>
            <a:r>
              <a:rPr lang="en-US" sz="2300">
                <a:solidFill>
                  <a:srgbClr val="2B4A9D"/>
                </a:solidFill>
                <a:latin typeface="Open Sans Extra Bold"/>
              </a:rPr>
              <a:t>PIE CHART SHOWING DISTRIBUTION OF TOTAL NUMBER OF CRIMES  IN UTTAR PRADESH PER YEAR</a:t>
            </a:r>
          </a:p>
        </p:txBody>
      </p:sp>
      <p:sp>
        <p:nvSpPr>
          <p:cNvPr name="TextBox 12" id="12"/>
          <p:cNvSpPr txBox="true"/>
          <p:nvPr/>
        </p:nvSpPr>
        <p:spPr>
          <a:xfrm rot="0">
            <a:off x="1852569" y="8522157"/>
            <a:ext cx="7291431" cy="789292"/>
          </a:xfrm>
          <a:prstGeom prst="rect">
            <a:avLst/>
          </a:prstGeom>
        </p:spPr>
        <p:txBody>
          <a:bodyPr anchor="t" rtlCol="false" tIns="0" lIns="0" bIns="0" rIns="0">
            <a:spAutoFit/>
          </a:bodyPr>
          <a:lstStyle/>
          <a:p>
            <a:pPr algn="ctr">
              <a:lnSpc>
                <a:spcPts val="3220"/>
              </a:lnSpc>
            </a:pPr>
            <a:r>
              <a:rPr lang="en-US" sz="2300">
                <a:solidFill>
                  <a:srgbClr val="2B4A9D"/>
                </a:solidFill>
                <a:latin typeface="Open Sans Extra Bold"/>
              </a:rPr>
              <a:t>TOTAL NUMBER OF CRIMES PER CATEGORY IN UTTÀR PRADESH FROM 2001-2014</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19537" y="8172754"/>
            <a:ext cx="1635964" cy="1633346"/>
            <a:chOff x="0" y="0"/>
            <a:chExt cx="6350000" cy="6339840"/>
          </a:xfrm>
        </p:grpSpPr>
        <p:sp>
          <p:nvSpPr>
            <p:cNvPr name="Freeform 3" id="3"/>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grpSp>
        <p:nvGrpSpPr>
          <p:cNvPr name="Group 4" id="4"/>
          <p:cNvGrpSpPr/>
          <p:nvPr/>
        </p:nvGrpSpPr>
        <p:grpSpPr>
          <a:xfrm rot="5400000">
            <a:off x="618228" y="566151"/>
            <a:ext cx="1635964" cy="1633346"/>
            <a:chOff x="0" y="0"/>
            <a:chExt cx="6350000" cy="6339840"/>
          </a:xfrm>
        </p:grpSpPr>
        <p:sp>
          <p:nvSpPr>
            <p:cNvPr name="Freeform 5" id="5"/>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pic>
        <p:nvPicPr>
          <p:cNvPr name="Picture 6" id="6"/>
          <p:cNvPicPr>
            <a:picLocks noChangeAspect="true"/>
          </p:cNvPicPr>
          <p:nvPr/>
        </p:nvPicPr>
        <p:blipFill>
          <a:blip r:embed="rId2"/>
          <a:srcRect l="0" t="31423" r="0" b="27341"/>
          <a:stretch>
            <a:fillRect/>
          </a:stretch>
        </p:blipFill>
        <p:spPr>
          <a:xfrm flipH="false" flipV="false" rot="0">
            <a:off x="15521766" y="394430"/>
            <a:ext cx="2023284" cy="834295"/>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0">
            <a:off x="1977936" y="2892018"/>
            <a:ext cx="7166064" cy="5491265"/>
          </a:xfrm>
          <a:prstGeom prst="rect">
            <a:avLst/>
          </a:prstGeom>
        </p:spPr>
      </p:pic>
      <p:pic>
        <p:nvPicPr>
          <p:cNvPr name="Picture 8" id="8"/>
          <p:cNvPicPr>
            <a:picLocks noChangeAspect="true"/>
          </p:cNvPicPr>
          <p:nvPr/>
        </p:nvPicPr>
        <p:blipFill>
          <a:blip r:embed="rId4"/>
          <a:srcRect l="0" t="0" r="0" b="0"/>
          <a:stretch>
            <a:fillRect/>
          </a:stretch>
        </p:blipFill>
        <p:spPr>
          <a:xfrm flipH="false" flipV="false" rot="0">
            <a:off x="9624201" y="3564712"/>
            <a:ext cx="7920849" cy="4145876"/>
          </a:xfrm>
          <a:prstGeom prst="rect">
            <a:avLst/>
          </a:prstGeom>
        </p:spPr>
      </p:pic>
      <p:sp>
        <p:nvSpPr>
          <p:cNvPr name="TextBox 9" id="9"/>
          <p:cNvSpPr txBox="true"/>
          <p:nvPr/>
        </p:nvSpPr>
        <p:spPr>
          <a:xfrm rot="0">
            <a:off x="619537" y="1057275"/>
            <a:ext cx="16296551" cy="733425"/>
          </a:xfrm>
          <a:prstGeom prst="rect">
            <a:avLst/>
          </a:prstGeom>
        </p:spPr>
        <p:txBody>
          <a:bodyPr anchor="t" rtlCol="false" tIns="0" lIns="0" bIns="0" rIns="0">
            <a:spAutoFit/>
          </a:bodyPr>
          <a:lstStyle/>
          <a:p>
            <a:pPr algn="ctr">
              <a:lnSpc>
                <a:spcPts val="5250"/>
              </a:lnSpc>
            </a:pPr>
            <a:r>
              <a:rPr lang="en-US" sz="5000" spc="250">
                <a:solidFill>
                  <a:srgbClr val="2B4A9D"/>
                </a:solidFill>
                <a:latin typeface="Poppins ExtraBold"/>
              </a:rPr>
              <a:t>EXPLORATORY DATA ANALYSIS</a:t>
            </a:r>
          </a:p>
        </p:txBody>
      </p:sp>
      <p:sp>
        <p:nvSpPr>
          <p:cNvPr name="TextBox 10" id="10"/>
          <p:cNvSpPr txBox="true"/>
          <p:nvPr/>
        </p:nvSpPr>
        <p:spPr>
          <a:xfrm rot="0">
            <a:off x="1691593" y="2143656"/>
            <a:ext cx="7304112" cy="537833"/>
          </a:xfrm>
          <a:prstGeom prst="rect">
            <a:avLst/>
          </a:prstGeom>
        </p:spPr>
        <p:txBody>
          <a:bodyPr anchor="t" rtlCol="false" tIns="0" lIns="0" bIns="0" rIns="0">
            <a:spAutoFit/>
          </a:bodyPr>
          <a:lstStyle/>
          <a:p>
            <a:pPr algn="ctr" marL="690984" indent="-345492" lvl="1">
              <a:lnSpc>
                <a:spcPts val="4480"/>
              </a:lnSpc>
              <a:buFont typeface="Arial"/>
              <a:buChar char="•"/>
            </a:pPr>
            <a:r>
              <a:rPr lang="en-US" sz="3200">
                <a:solidFill>
                  <a:srgbClr val="2B4A9D"/>
                </a:solidFill>
                <a:latin typeface="Open Sans Extra Bold"/>
              </a:rPr>
              <a:t>ANALYSIS OF ANDHRA PRADESH</a:t>
            </a:r>
          </a:p>
        </p:txBody>
      </p:sp>
      <p:sp>
        <p:nvSpPr>
          <p:cNvPr name="TextBox 11" id="11"/>
          <p:cNvSpPr txBox="true"/>
          <p:nvPr/>
        </p:nvSpPr>
        <p:spPr>
          <a:xfrm rot="0">
            <a:off x="10398528" y="8335658"/>
            <a:ext cx="7572970" cy="789292"/>
          </a:xfrm>
          <a:prstGeom prst="rect">
            <a:avLst/>
          </a:prstGeom>
        </p:spPr>
        <p:txBody>
          <a:bodyPr anchor="t" rtlCol="false" tIns="0" lIns="0" bIns="0" rIns="0">
            <a:spAutoFit/>
          </a:bodyPr>
          <a:lstStyle/>
          <a:p>
            <a:pPr algn="ctr">
              <a:lnSpc>
                <a:spcPts val="3220"/>
              </a:lnSpc>
            </a:pPr>
            <a:r>
              <a:rPr lang="en-US" sz="2300">
                <a:solidFill>
                  <a:srgbClr val="2B4A9D"/>
                </a:solidFill>
                <a:latin typeface="Open Sans Extra Bold"/>
              </a:rPr>
              <a:t>BAR PLOT SHOWING THE TOTAL NUMBER OF CRIMES IN ANDHRA PRADESH PER YEAR</a:t>
            </a:r>
          </a:p>
        </p:txBody>
      </p:sp>
      <p:sp>
        <p:nvSpPr>
          <p:cNvPr name="TextBox 12" id="12"/>
          <p:cNvSpPr txBox="true"/>
          <p:nvPr/>
        </p:nvSpPr>
        <p:spPr>
          <a:xfrm rot="0">
            <a:off x="1852569" y="8522157"/>
            <a:ext cx="7291431" cy="789292"/>
          </a:xfrm>
          <a:prstGeom prst="rect">
            <a:avLst/>
          </a:prstGeom>
        </p:spPr>
        <p:txBody>
          <a:bodyPr anchor="t" rtlCol="false" tIns="0" lIns="0" bIns="0" rIns="0">
            <a:spAutoFit/>
          </a:bodyPr>
          <a:lstStyle/>
          <a:p>
            <a:pPr algn="ctr">
              <a:lnSpc>
                <a:spcPts val="3220"/>
              </a:lnSpc>
            </a:pPr>
            <a:r>
              <a:rPr lang="en-US" sz="2300">
                <a:solidFill>
                  <a:srgbClr val="2B4A9D"/>
                </a:solidFill>
                <a:latin typeface="Open Sans Extra Bold"/>
              </a:rPr>
              <a:t>TOTAL NUMBER OF CRIMES PER CATEGORY IN ANDHRA PRADESH FROM 2001-2014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19537" y="8172754"/>
            <a:ext cx="1635964" cy="1633346"/>
            <a:chOff x="0" y="0"/>
            <a:chExt cx="6350000" cy="6339840"/>
          </a:xfrm>
        </p:grpSpPr>
        <p:sp>
          <p:nvSpPr>
            <p:cNvPr name="Freeform 3" id="3"/>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grpSp>
        <p:nvGrpSpPr>
          <p:cNvPr name="Group 4" id="4"/>
          <p:cNvGrpSpPr/>
          <p:nvPr/>
        </p:nvGrpSpPr>
        <p:grpSpPr>
          <a:xfrm rot="5400000">
            <a:off x="618228" y="566151"/>
            <a:ext cx="1635964" cy="1633346"/>
            <a:chOff x="0" y="0"/>
            <a:chExt cx="6350000" cy="6339840"/>
          </a:xfrm>
        </p:grpSpPr>
        <p:sp>
          <p:nvSpPr>
            <p:cNvPr name="Freeform 5" id="5"/>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pic>
        <p:nvPicPr>
          <p:cNvPr name="Picture 6" id="6"/>
          <p:cNvPicPr>
            <a:picLocks noChangeAspect="true"/>
          </p:cNvPicPr>
          <p:nvPr/>
        </p:nvPicPr>
        <p:blipFill>
          <a:blip r:embed="rId2"/>
          <a:srcRect l="0" t="31423" r="0" b="27341"/>
          <a:stretch>
            <a:fillRect/>
          </a:stretch>
        </p:blipFill>
        <p:spPr>
          <a:xfrm flipH="false" flipV="false" rot="0">
            <a:off x="15521766" y="394430"/>
            <a:ext cx="2023284" cy="834295"/>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0">
            <a:off x="9645000" y="2353550"/>
            <a:ext cx="7900050" cy="5893688"/>
          </a:xfrm>
          <a:prstGeom prst="rect">
            <a:avLst/>
          </a:prstGeom>
        </p:spPr>
      </p:pic>
      <p:pic>
        <p:nvPicPr>
          <p:cNvPr name="Picture 8" id="8"/>
          <p:cNvPicPr>
            <a:picLocks noChangeAspect="true"/>
          </p:cNvPicPr>
          <p:nvPr/>
        </p:nvPicPr>
        <p:blipFill>
          <a:blip r:embed="rId4"/>
          <a:srcRect l="0" t="0" r="0" b="0"/>
          <a:stretch>
            <a:fillRect/>
          </a:stretch>
        </p:blipFill>
        <p:spPr>
          <a:xfrm flipH="false" flipV="false" rot="0">
            <a:off x="2252883" y="2755973"/>
            <a:ext cx="6269248" cy="5491265"/>
          </a:xfrm>
          <a:prstGeom prst="rect">
            <a:avLst/>
          </a:prstGeom>
        </p:spPr>
      </p:pic>
      <p:sp>
        <p:nvSpPr>
          <p:cNvPr name="TextBox 9" id="9"/>
          <p:cNvSpPr txBox="true"/>
          <p:nvPr/>
        </p:nvSpPr>
        <p:spPr>
          <a:xfrm rot="0">
            <a:off x="619537" y="1057275"/>
            <a:ext cx="16296551" cy="733425"/>
          </a:xfrm>
          <a:prstGeom prst="rect">
            <a:avLst/>
          </a:prstGeom>
        </p:spPr>
        <p:txBody>
          <a:bodyPr anchor="t" rtlCol="false" tIns="0" lIns="0" bIns="0" rIns="0">
            <a:spAutoFit/>
          </a:bodyPr>
          <a:lstStyle/>
          <a:p>
            <a:pPr algn="ctr">
              <a:lnSpc>
                <a:spcPts val="5250"/>
              </a:lnSpc>
            </a:pPr>
            <a:r>
              <a:rPr lang="en-US" sz="5000" spc="250">
                <a:solidFill>
                  <a:srgbClr val="2B4A9D"/>
                </a:solidFill>
                <a:latin typeface="Poppins ExtraBold"/>
              </a:rPr>
              <a:t>EXPLORATORY DATA ANALYSIS</a:t>
            </a:r>
          </a:p>
        </p:txBody>
      </p:sp>
      <p:sp>
        <p:nvSpPr>
          <p:cNvPr name="TextBox 10" id="10"/>
          <p:cNvSpPr txBox="true"/>
          <p:nvPr/>
        </p:nvSpPr>
        <p:spPr>
          <a:xfrm rot="0">
            <a:off x="2151360" y="2143656"/>
            <a:ext cx="6384578" cy="537833"/>
          </a:xfrm>
          <a:prstGeom prst="rect">
            <a:avLst/>
          </a:prstGeom>
        </p:spPr>
        <p:txBody>
          <a:bodyPr anchor="t" rtlCol="false" tIns="0" lIns="0" bIns="0" rIns="0">
            <a:spAutoFit/>
          </a:bodyPr>
          <a:lstStyle/>
          <a:p>
            <a:pPr algn="ctr" marL="690984" indent="-345492" lvl="1">
              <a:lnSpc>
                <a:spcPts val="4480"/>
              </a:lnSpc>
              <a:buFont typeface="Arial"/>
              <a:buChar char="•"/>
            </a:pPr>
            <a:r>
              <a:rPr lang="en-US" sz="3200">
                <a:solidFill>
                  <a:srgbClr val="2B4A9D"/>
                </a:solidFill>
                <a:latin typeface="Open Sans Extra Bold"/>
              </a:rPr>
              <a:t>ANALYSIS OF WEST BENGAL</a:t>
            </a:r>
          </a:p>
        </p:txBody>
      </p:sp>
      <p:sp>
        <p:nvSpPr>
          <p:cNvPr name="TextBox 11" id="11"/>
          <p:cNvSpPr txBox="true"/>
          <p:nvPr/>
        </p:nvSpPr>
        <p:spPr>
          <a:xfrm rot="0">
            <a:off x="10398528" y="8570969"/>
            <a:ext cx="7572970" cy="789292"/>
          </a:xfrm>
          <a:prstGeom prst="rect">
            <a:avLst/>
          </a:prstGeom>
        </p:spPr>
        <p:txBody>
          <a:bodyPr anchor="t" rtlCol="false" tIns="0" lIns="0" bIns="0" rIns="0">
            <a:spAutoFit/>
          </a:bodyPr>
          <a:lstStyle/>
          <a:p>
            <a:pPr algn="ctr">
              <a:lnSpc>
                <a:spcPts val="3220"/>
              </a:lnSpc>
            </a:pPr>
            <a:r>
              <a:rPr lang="en-US" sz="2300">
                <a:solidFill>
                  <a:srgbClr val="2B4A9D"/>
                </a:solidFill>
                <a:latin typeface="Open Sans Extra Bold"/>
              </a:rPr>
              <a:t>PIE CHART SHOWING DISTRIBUTION OF TOTAL NUMBER OF CRIMES</a:t>
            </a:r>
            <a:r>
              <a:rPr lang="en-US" sz="2300">
                <a:solidFill>
                  <a:srgbClr val="2B4A9D"/>
                </a:solidFill>
                <a:latin typeface="Open Sans Extra Bold"/>
              </a:rPr>
              <a:t> IN WEST BENGAL PER YEAR</a:t>
            </a:r>
          </a:p>
        </p:txBody>
      </p:sp>
      <p:sp>
        <p:nvSpPr>
          <p:cNvPr name="TextBox 12" id="12"/>
          <p:cNvSpPr txBox="true"/>
          <p:nvPr/>
        </p:nvSpPr>
        <p:spPr>
          <a:xfrm rot="0">
            <a:off x="1852569" y="8522157"/>
            <a:ext cx="7291431" cy="789292"/>
          </a:xfrm>
          <a:prstGeom prst="rect">
            <a:avLst/>
          </a:prstGeom>
        </p:spPr>
        <p:txBody>
          <a:bodyPr anchor="t" rtlCol="false" tIns="0" lIns="0" bIns="0" rIns="0">
            <a:spAutoFit/>
          </a:bodyPr>
          <a:lstStyle/>
          <a:p>
            <a:pPr algn="ctr">
              <a:lnSpc>
                <a:spcPts val="3220"/>
              </a:lnSpc>
            </a:pPr>
            <a:r>
              <a:rPr lang="en-US" sz="2300">
                <a:solidFill>
                  <a:srgbClr val="2B4A9D"/>
                </a:solidFill>
                <a:latin typeface="Open Sans Extra Bold"/>
              </a:rPr>
              <a:t>TOTAL NUMBER OF CRIMES PER CATEGORY IN WEST BENGAL FROM 2001-2014</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19537" y="8172754"/>
            <a:ext cx="1635964" cy="1633346"/>
            <a:chOff x="0" y="0"/>
            <a:chExt cx="6350000" cy="6339840"/>
          </a:xfrm>
        </p:grpSpPr>
        <p:sp>
          <p:nvSpPr>
            <p:cNvPr name="Freeform 3" id="3"/>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grpSp>
        <p:nvGrpSpPr>
          <p:cNvPr name="Group 4" id="4"/>
          <p:cNvGrpSpPr/>
          <p:nvPr/>
        </p:nvGrpSpPr>
        <p:grpSpPr>
          <a:xfrm rot="5400000">
            <a:off x="618228" y="566151"/>
            <a:ext cx="1635964" cy="1633346"/>
            <a:chOff x="0" y="0"/>
            <a:chExt cx="6350000" cy="6339840"/>
          </a:xfrm>
        </p:grpSpPr>
        <p:sp>
          <p:nvSpPr>
            <p:cNvPr name="Freeform 5" id="5"/>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pic>
        <p:nvPicPr>
          <p:cNvPr name="Picture 6" id="6"/>
          <p:cNvPicPr>
            <a:picLocks noChangeAspect="true"/>
          </p:cNvPicPr>
          <p:nvPr/>
        </p:nvPicPr>
        <p:blipFill>
          <a:blip r:embed="rId2"/>
          <a:srcRect l="0" t="31423" r="0" b="27341"/>
          <a:stretch>
            <a:fillRect/>
          </a:stretch>
        </p:blipFill>
        <p:spPr>
          <a:xfrm flipH="false" flipV="false" rot="0">
            <a:off x="15521766" y="394430"/>
            <a:ext cx="2023284" cy="834295"/>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0">
            <a:off x="5343649" y="3162388"/>
            <a:ext cx="8524089" cy="7124612"/>
          </a:xfrm>
          <a:prstGeom prst="rect">
            <a:avLst/>
          </a:prstGeom>
        </p:spPr>
      </p:pic>
      <p:sp>
        <p:nvSpPr>
          <p:cNvPr name="TextBox 8" id="8"/>
          <p:cNvSpPr txBox="true"/>
          <p:nvPr/>
        </p:nvSpPr>
        <p:spPr>
          <a:xfrm rot="0">
            <a:off x="619537" y="1057275"/>
            <a:ext cx="16296551" cy="733425"/>
          </a:xfrm>
          <a:prstGeom prst="rect">
            <a:avLst/>
          </a:prstGeom>
        </p:spPr>
        <p:txBody>
          <a:bodyPr anchor="t" rtlCol="false" tIns="0" lIns="0" bIns="0" rIns="0">
            <a:spAutoFit/>
          </a:bodyPr>
          <a:lstStyle/>
          <a:p>
            <a:pPr algn="ctr">
              <a:lnSpc>
                <a:spcPts val="5250"/>
              </a:lnSpc>
            </a:pPr>
            <a:r>
              <a:rPr lang="en-US" sz="5000" spc="250">
                <a:solidFill>
                  <a:srgbClr val="2B4A9D"/>
                </a:solidFill>
                <a:latin typeface="Poppins ExtraBold"/>
              </a:rPr>
              <a:t>EXPLORATORY DATA ANALYSIS</a:t>
            </a:r>
          </a:p>
        </p:txBody>
      </p:sp>
      <p:sp>
        <p:nvSpPr>
          <p:cNvPr name="TextBox 9" id="9"/>
          <p:cNvSpPr txBox="true"/>
          <p:nvPr/>
        </p:nvSpPr>
        <p:spPr>
          <a:xfrm rot="0">
            <a:off x="1443571" y="2143656"/>
            <a:ext cx="7800156" cy="537833"/>
          </a:xfrm>
          <a:prstGeom prst="rect">
            <a:avLst/>
          </a:prstGeom>
        </p:spPr>
        <p:txBody>
          <a:bodyPr anchor="t" rtlCol="false" tIns="0" lIns="0" bIns="0" rIns="0">
            <a:spAutoFit/>
          </a:bodyPr>
          <a:lstStyle/>
          <a:p>
            <a:pPr algn="ctr" marL="690984" indent="-345492" lvl="1">
              <a:lnSpc>
                <a:spcPts val="4480"/>
              </a:lnSpc>
              <a:buFont typeface="Arial"/>
              <a:buChar char="•"/>
            </a:pPr>
            <a:r>
              <a:rPr lang="en-US" sz="3200">
                <a:solidFill>
                  <a:srgbClr val="2B4A9D"/>
                </a:solidFill>
                <a:latin typeface="Open Sans Extra Bold"/>
              </a:rPr>
              <a:t>CORRELATION BETWEEN FEATURES</a:t>
            </a:r>
          </a:p>
        </p:txBody>
      </p:sp>
      <p:sp>
        <p:nvSpPr>
          <p:cNvPr name="TextBox 10" id="10"/>
          <p:cNvSpPr txBox="true"/>
          <p:nvPr/>
        </p:nvSpPr>
        <p:spPr>
          <a:xfrm rot="0">
            <a:off x="1852569" y="8522157"/>
            <a:ext cx="7291431" cy="789292"/>
          </a:xfrm>
          <a:prstGeom prst="rect">
            <a:avLst/>
          </a:prstGeom>
        </p:spPr>
        <p:txBody>
          <a:bodyPr anchor="t" rtlCol="false" tIns="0" lIns="0" bIns="0" rIns="0">
            <a:spAutoFit/>
          </a:bodyPr>
          <a:lstStyle/>
          <a:p>
            <a:pPr algn="ctr">
              <a:lnSpc>
                <a:spcPts val="3220"/>
              </a:lnSpc>
            </a:pPr>
            <a:r>
              <a:rPr lang="en-US" sz="2300">
                <a:solidFill>
                  <a:srgbClr val="2B4A9D"/>
                </a:solidFill>
                <a:latin typeface="Open Sans Extra Bold"/>
              </a:rPr>
              <a:t>PEARSON CORRELATION PLOT BETWEEN FEATURES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19537" y="8172754"/>
            <a:ext cx="1635964" cy="1633346"/>
            <a:chOff x="0" y="0"/>
            <a:chExt cx="6350000" cy="6339840"/>
          </a:xfrm>
        </p:grpSpPr>
        <p:sp>
          <p:nvSpPr>
            <p:cNvPr name="Freeform 3" id="3"/>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grpSp>
        <p:nvGrpSpPr>
          <p:cNvPr name="Group 4" id="4"/>
          <p:cNvGrpSpPr/>
          <p:nvPr/>
        </p:nvGrpSpPr>
        <p:grpSpPr>
          <a:xfrm rot="5400000">
            <a:off x="618228" y="566151"/>
            <a:ext cx="1635964" cy="1633346"/>
            <a:chOff x="0" y="0"/>
            <a:chExt cx="6350000" cy="6339840"/>
          </a:xfrm>
        </p:grpSpPr>
        <p:sp>
          <p:nvSpPr>
            <p:cNvPr name="Freeform 5" id="5"/>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pic>
        <p:nvPicPr>
          <p:cNvPr name="Picture 6" id="6"/>
          <p:cNvPicPr>
            <a:picLocks noChangeAspect="true"/>
          </p:cNvPicPr>
          <p:nvPr/>
        </p:nvPicPr>
        <p:blipFill>
          <a:blip r:embed="rId2"/>
          <a:srcRect l="0" t="31423" r="0" b="27341"/>
          <a:stretch>
            <a:fillRect/>
          </a:stretch>
        </p:blipFill>
        <p:spPr>
          <a:xfrm flipH="false" flipV="false" rot="0">
            <a:off x="15521766" y="394430"/>
            <a:ext cx="2023284" cy="834295"/>
          </a:xfrm>
          <a:prstGeom prst="rect">
            <a:avLst/>
          </a:prstGeom>
        </p:spPr>
      </p:pic>
      <p:sp>
        <p:nvSpPr>
          <p:cNvPr name="TextBox 7" id="7"/>
          <p:cNvSpPr txBox="true"/>
          <p:nvPr/>
        </p:nvSpPr>
        <p:spPr>
          <a:xfrm rot="0">
            <a:off x="619537" y="1057275"/>
            <a:ext cx="16296551" cy="733425"/>
          </a:xfrm>
          <a:prstGeom prst="rect">
            <a:avLst/>
          </a:prstGeom>
        </p:spPr>
        <p:txBody>
          <a:bodyPr anchor="t" rtlCol="false" tIns="0" lIns="0" bIns="0" rIns="0">
            <a:spAutoFit/>
          </a:bodyPr>
          <a:lstStyle/>
          <a:p>
            <a:pPr algn="ctr">
              <a:lnSpc>
                <a:spcPts val="5250"/>
              </a:lnSpc>
            </a:pPr>
            <a:r>
              <a:rPr lang="en-US" sz="5000" spc="250">
                <a:solidFill>
                  <a:srgbClr val="2B4A9D"/>
                </a:solidFill>
                <a:latin typeface="Poppins ExtraBold"/>
              </a:rPr>
              <a:t>INSIGHTS AND DISCUSSION</a:t>
            </a:r>
          </a:p>
        </p:txBody>
      </p:sp>
      <p:sp>
        <p:nvSpPr>
          <p:cNvPr name="TextBox 8" id="8"/>
          <p:cNvSpPr txBox="true"/>
          <p:nvPr/>
        </p:nvSpPr>
        <p:spPr>
          <a:xfrm rot="0">
            <a:off x="1436210" y="2143656"/>
            <a:ext cx="12759035" cy="522097"/>
          </a:xfrm>
          <a:prstGeom prst="rect">
            <a:avLst/>
          </a:prstGeom>
        </p:spPr>
        <p:txBody>
          <a:bodyPr anchor="t" rtlCol="false" tIns="0" lIns="0" bIns="0" rIns="0">
            <a:spAutoFit/>
          </a:bodyPr>
          <a:lstStyle/>
          <a:p>
            <a:pPr algn="ctr">
              <a:lnSpc>
                <a:spcPts val="4297"/>
              </a:lnSpc>
            </a:pPr>
            <a:r>
              <a:rPr lang="en-US" sz="3069">
                <a:solidFill>
                  <a:srgbClr val="2B4A9D"/>
                </a:solidFill>
                <a:latin typeface="Open Sans Extra Bold"/>
              </a:rPr>
              <a:t>From the Year-wise analysis the following insights were drawn:</a:t>
            </a:r>
          </a:p>
        </p:txBody>
      </p:sp>
      <p:sp>
        <p:nvSpPr>
          <p:cNvPr name="TextBox 9" id="9"/>
          <p:cNvSpPr txBox="true"/>
          <p:nvPr/>
        </p:nvSpPr>
        <p:spPr>
          <a:xfrm rot="0">
            <a:off x="619537" y="3228715"/>
            <a:ext cx="17276358" cy="1065022"/>
          </a:xfrm>
          <a:prstGeom prst="rect">
            <a:avLst/>
          </a:prstGeom>
        </p:spPr>
        <p:txBody>
          <a:bodyPr anchor="t" rtlCol="false" tIns="0" lIns="0" bIns="0" rIns="0">
            <a:spAutoFit/>
          </a:bodyPr>
          <a:lstStyle/>
          <a:p>
            <a:pPr marL="662812" indent="-331406" lvl="1">
              <a:lnSpc>
                <a:spcPts val="4297"/>
              </a:lnSpc>
              <a:buFont typeface="Arial"/>
              <a:buChar char="•"/>
            </a:pPr>
            <a:r>
              <a:rPr lang="en-US" sz="3069">
                <a:solidFill>
                  <a:srgbClr val="2B4A9D"/>
                </a:solidFill>
                <a:latin typeface="Open Sans Extra Bold"/>
              </a:rPr>
              <a:t>The total number of crimes steadily increased from 2001 to 2014 with a value of 265,000 in 2001 to a value of 652,000 in 2014</a:t>
            </a:r>
          </a:p>
        </p:txBody>
      </p:sp>
      <p:sp>
        <p:nvSpPr>
          <p:cNvPr name="TextBox 10" id="10"/>
          <p:cNvSpPr txBox="true"/>
          <p:nvPr/>
        </p:nvSpPr>
        <p:spPr>
          <a:xfrm rot="0">
            <a:off x="619537" y="4855712"/>
            <a:ext cx="17170893" cy="1065022"/>
          </a:xfrm>
          <a:prstGeom prst="rect">
            <a:avLst/>
          </a:prstGeom>
        </p:spPr>
        <p:txBody>
          <a:bodyPr anchor="t" rtlCol="false" tIns="0" lIns="0" bIns="0" rIns="0">
            <a:spAutoFit/>
          </a:bodyPr>
          <a:lstStyle/>
          <a:p>
            <a:pPr marL="662812" indent="-331406" lvl="1">
              <a:lnSpc>
                <a:spcPts val="4297"/>
              </a:lnSpc>
              <a:buFont typeface="Arial"/>
              <a:buChar char="•"/>
            </a:pPr>
            <a:r>
              <a:rPr lang="en-US" sz="3069">
                <a:solidFill>
                  <a:srgbClr val="2B4A9D"/>
                </a:solidFill>
                <a:latin typeface="Open Sans Extra Bold"/>
              </a:rPr>
              <a:t>Rape, Kidnapping and Abduction, Assault on women, Cruelty by husband or relative all peaked at year 2014</a:t>
            </a:r>
          </a:p>
        </p:txBody>
      </p:sp>
      <p:sp>
        <p:nvSpPr>
          <p:cNvPr name="TextBox 11" id="11"/>
          <p:cNvSpPr txBox="true"/>
          <p:nvPr/>
        </p:nvSpPr>
        <p:spPr>
          <a:xfrm rot="0">
            <a:off x="619537" y="6482709"/>
            <a:ext cx="7621414" cy="522097"/>
          </a:xfrm>
          <a:prstGeom prst="rect">
            <a:avLst/>
          </a:prstGeom>
        </p:spPr>
        <p:txBody>
          <a:bodyPr anchor="t" rtlCol="false" tIns="0" lIns="0" bIns="0" rIns="0">
            <a:spAutoFit/>
          </a:bodyPr>
          <a:lstStyle/>
          <a:p>
            <a:pPr marL="662812" indent="-331406" lvl="1">
              <a:lnSpc>
                <a:spcPts val="4297"/>
              </a:lnSpc>
              <a:buFont typeface="Arial"/>
              <a:buChar char="•"/>
            </a:pPr>
            <a:r>
              <a:rPr lang="en-US" sz="3069">
                <a:solidFill>
                  <a:srgbClr val="2B4A9D"/>
                </a:solidFill>
                <a:latin typeface="Open Sans Extra Bold"/>
              </a:rPr>
              <a:t>Dowry Deaths peaked at year 2011</a:t>
            </a:r>
          </a:p>
        </p:txBody>
      </p:sp>
      <p:sp>
        <p:nvSpPr>
          <p:cNvPr name="TextBox 12" id="12"/>
          <p:cNvSpPr txBox="true"/>
          <p:nvPr/>
        </p:nvSpPr>
        <p:spPr>
          <a:xfrm rot="0">
            <a:off x="619537" y="7611668"/>
            <a:ext cx="16829470" cy="1065022"/>
          </a:xfrm>
          <a:prstGeom prst="rect">
            <a:avLst/>
          </a:prstGeom>
        </p:spPr>
        <p:txBody>
          <a:bodyPr anchor="t" rtlCol="false" tIns="0" lIns="0" bIns="0" rIns="0">
            <a:spAutoFit/>
          </a:bodyPr>
          <a:lstStyle/>
          <a:p>
            <a:pPr marL="662812" indent="-331406" lvl="1">
              <a:lnSpc>
                <a:spcPts val="4297"/>
              </a:lnSpc>
              <a:buFont typeface="Arial"/>
              <a:buChar char="•"/>
            </a:pPr>
            <a:r>
              <a:rPr lang="en-US" sz="3069">
                <a:solidFill>
                  <a:srgbClr val="2B4A9D"/>
                </a:solidFill>
                <a:latin typeface="Open Sans Extra Bold"/>
              </a:rPr>
              <a:t>Insult to modesty of women peaked at 2013 and importation of girls peaked at 2005</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19537" y="8172754"/>
            <a:ext cx="1635964" cy="1633346"/>
            <a:chOff x="0" y="0"/>
            <a:chExt cx="6350000" cy="6339840"/>
          </a:xfrm>
        </p:grpSpPr>
        <p:sp>
          <p:nvSpPr>
            <p:cNvPr name="Freeform 3" id="3"/>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grpSp>
        <p:nvGrpSpPr>
          <p:cNvPr name="Group 4" id="4"/>
          <p:cNvGrpSpPr/>
          <p:nvPr/>
        </p:nvGrpSpPr>
        <p:grpSpPr>
          <a:xfrm rot="5400000">
            <a:off x="618228" y="566151"/>
            <a:ext cx="1635964" cy="1633346"/>
            <a:chOff x="0" y="0"/>
            <a:chExt cx="6350000" cy="6339840"/>
          </a:xfrm>
        </p:grpSpPr>
        <p:sp>
          <p:nvSpPr>
            <p:cNvPr name="Freeform 5" id="5"/>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pic>
        <p:nvPicPr>
          <p:cNvPr name="Picture 6" id="6"/>
          <p:cNvPicPr>
            <a:picLocks noChangeAspect="true"/>
          </p:cNvPicPr>
          <p:nvPr/>
        </p:nvPicPr>
        <p:blipFill>
          <a:blip r:embed="rId2"/>
          <a:srcRect l="0" t="31423" r="0" b="27341"/>
          <a:stretch>
            <a:fillRect/>
          </a:stretch>
        </p:blipFill>
        <p:spPr>
          <a:xfrm flipH="false" flipV="false" rot="0">
            <a:off x="15521766" y="394430"/>
            <a:ext cx="2023284" cy="834295"/>
          </a:xfrm>
          <a:prstGeom prst="rect">
            <a:avLst/>
          </a:prstGeom>
        </p:spPr>
      </p:pic>
      <p:sp>
        <p:nvSpPr>
          <p:cNvPr name="TextBox 7" id="7"/>
          <p:cNvSpPr txBox="true"/>
          <p:nvPr/>
        </p:nvSpPr>
        <p:spPr>
          <a:xfrm rot="0">
            <a:off x="962749" y="1057275"/>
            <a:ext cx="16296551" cy="733425"/>
          </a:xfrm>
          <a:prstGeom prst="rect">
            <a:avLst/>
          </a:prstGeom>
        </p:spPr>
        <p:txBody>
          <a:bodyPr anchor="t" rtlCol="false" tIns="0" lIns="0" bIns="0" rIns="0">
            <a:spAutoFit/>
          </a:bodyPr>
          <a:lstStyle/>
          <a:p>
            <a:pPr algn="ctr">
              <a:lnSpc>
                <a:spcPts val="5250"/>
              </a:lnSpc>
            </a:pPr>
            <a:r>
              <a:rPr lang="en-US" sz="5000" spc="250">
                <a:solidFill>
                  <a:srgbClr val="2B4A9D"/>
                </a:solidFill>
                <a:latin typeface="Poppins ExtraBold"/>
              </a:rPr>
              <a:t>INSIGHTS AND DISCUSSIONS</a:t>
            </a:r>
          </a:p>
        </p:txBody>
      </p:sp>
      <p:sp>
        <p:nvSpPr>
          <p:cNvPr name="TextBox 8" id="8"/>
          <p:cNvSpPr txBox="true"/>
          <p:nvPr/>
        </p:nvSpPr>
        <p:spPr>
          <a:xfrm rot="0">
            <a:off x="1028700" y="3022194"/>
            <a:ext cx="16997980" cy="1065022"/>
          </a:xfrm>
          <a:prstGeom prst="rect">
            <a:avLst/>
          </a:prstGeom>
        </p:spPr>
        <p:txBody>
          <a:bodyPr anchor="t" rtlCol="false" tIns="0" lIns="0" bIns="0" rIns="0">
            <a:spAutoFit/>
          </a:bodyPr>
          <a:lstStyle/>
          <a:p>
            <a:pPr marL="662812" indent="-331406" lvl="1">
              <a:lnSpc>
                <a:spcPts val="4297"/>
              </a:lnSpc>
              <a:buFont typeface="Arial"/>
              <a:buChar char="•"/>
            </a:pPr>
            <a:r>
              <a:rPr lang="en-US" sz="3069">
                <a:solidFill>
                  <a:srgbClr val="2B4A9D"/>
                </a:solidFill>
                <a:latin typeface="Open Sans Extra Bold"/>
              </a:rPr>
              <a:t>From 2001 through to 2014, the most prevalent crimes against women was “Cruelty by Husband or Relatives"</a:t>
            </a:r>
          </a:p>
        </p:txBody>
      </p:sp>
      <p:sp>
        <p:nvSpPr>
          <p:cNvPr name="TextBox 9" id="9"/>
          <p:cNvSpPr txBox="true"/>
          <p:nvPr/>
        </p:nvSpPr>
        <p:spPr>
          <a:xfrm rot="0">
            <a:off x="1028700" y="5392141"/>
            <a:ext cx="17521538" cy="1065022"/>
          </a:xfrm>
          <a:prstGeom prst="rect">
            <a:avLst/>
          </a:prstGeom>
        </p:spPr>
        <p:txBody>
          <a:bodyPr anchor="t" rtlCol="false" tIns="0" lIns="0" bIns="0" rIns="0">
            <a:spAutoFit/>
          </a:bodyPr>
          <a:lstStyle/>
          <a:p>
            <a:pPr marL="662812" indent="-331406" lvl="1">
              <a:lnSpc>
                <a:spcPts val="4297"/>
              </a:lnSpc>
              <a:buFont typeface="Arial"/>
              <a:buChar char="•"/>
            </a:pPr>
            <a:r>
              <a:rPr lang="en-US" sz="3069">
                <a:solidFill>
                  <a:srgbClr val="2B4A9D"/>
                </a:solidFill>
                <a:latin typeface="Open Sans Extra Bold"/>
              </a:rPr>
              <a:t>This is followed closely by Assault on women, Rape, Insult to modesty of women, Dowry deaths and importation of girls in that order.</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19537" y="8172754"/>
            <a:ext cx="1635964" cy="1633346"/>
            <a:chOff x="0" y="0"/>
            <a:chExt cx="6350000" cy="6339840"/>
          </a:xfrm>
        </p:grpSpPr>
        <p:sp>
          <p:nvSpPr>
            <p:cNvPr name="Freeform 3" id="3"/>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grpSp>
        <p:nvGrpSpPr>
          <p:cNvPr name="Group 4" id="4"/>
          <p:cNvGrpSpPr/>
          <p:nvPr/>
        </p:nvGrpSpPr>
        <p:grpSpPr>
          <a:xfrm rot="5400000">
            <a:off x="618228" y="566151"/>
            <a:ext cx="1635964" cy="1633346"/>
            <a:chOff x="0" y="0"/>
            <a:chExt cx="6350000" cy="6339840"/>
          </a:xfrm>
        </p:grpSpPr>
        <p:sp>
          <p:nvSpPr>
            <p:cNvPr name="Freeform 5" id="5"/>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pic>
        <p:nvPicPr>
          <p:cNvPr name="Picture 6" id="6"/>
          <p:cNvPicPr>
            <a:picLocks noChangeAspect="true"/>
          </p:cNvPicPr>
          <p:nvPr/>
        </p:nvPicPr>
        <p:blipFill>
          <a:blip r:embed="rId2"/>
          <a:srcRect l="0" t="31423" r="0" b="27341"/>
          <a:stretch>
            <a:fillRect/>
          </a:stretch>
        </p:blipFill>
        <p:spPr>
          <a:xfrm flipH="false" flipV="false" rot="0">
            <a:off x="15521766" y="394430"/>
            <a:ext cx="2023284" cy="834295"/>
          </a:xfrm>
          <a:prstGeom prst="rect">
            <a:avLst/>
          </a:prstGeom>
        </p:spPr>
      </p:pic>
      <p:sp>
        <p:nvSpPr>
          <p:cNvPr name="TextBox 7" id="7"/>
          <p:cNvSpPr txBox="true"/>
          <p:nvPr/>
        </p:nvSpPr>
        <p:spPr>
          <a:xfrm rot="0">
            <a:off x="619537" y="1057275"/>
            <a:ext cx="16296551" cy="733425"/>
          </a:xfrm>
          <a:prstGeom prst="rect">
            <a:avLst/>
          </a:prstGeom>
        </p:spPr>
        <p:txBody>
          <a:bodyPr anchor="t" rtlCol="false" tIns="0" lIns="0" bIns="0" rIns="0">
            <a:spAutoFit/>
          </a:bodyPr>
          <a:lstStyle/>
          <a:p>
            <a:pPr algn="ctr">
              <a:lnSpc>
                <a:spcPts val="5250"/>
              </a:lnSpc>
            </a:pPr>
            <a:r>
              <a:rPr lang="en-US" sz="5000" spc="250">
                <a:solidFill>
                  <a:srgbClr val="2B4A9D"/>
                </a:solidFill>
                <a:latin typeface="Poppins ExtraBold"/>
              </a:rPr>
              <a:t>INSIGHTS AND DISCUSSION</a:t>
            </a:r>
          </a:p>
        </p:txBody>
      </p:sp>
      <p:sp>
        <p:nvSpPr>
          <p:cNvPr name="TextBox 8" id="8"/>
          <p:cNvSpPr txBox="true"/>
          <p:nvPr/>
        </p:nvSpPr>
        <p:spPr>
          <a:xfrm rot="0">
            <a:off x="1365219" y="2143656"/>
            <a:ext cx="12901017" cy="522097"/>
          </a:xfrm>
          <a:prstGeom prst="rect">
            <a:avLst/>
          </a:prstGeom>
        </p:spPr>
        <p:txBody>
          <a:bodyPr anchor="t" rtlCol="false" tIns="0" lIns="0" bIns="0" rIns="0">
            <a:spAutoFit/>
          </a:bodyPr>
          <a:lstStyle/>
          <a:p>
            <a:pPr algn="ctr">
              <a:lnSpc>
                <a:spcPts val="4297"/>
              </a:lnSpc>
            </a:pPr>
            <a:r>
              <a:rPr lang="en-US" sz="3069">
                <a:solidFill>
                  <a:srgbClr val="2B4A9D"/>
                </a:solidFill>
                <a:latin typeface="Open Sans Extra Bold"/>
              </a:rPr>
              <a:t>From the State-wise analysis the following insights were drawn:</a:t>
            </a:r>
          </a:p>
        </p:txBody>
      </p:sp>
      <p:sp>
        <p:nvSpPr>
          <p:cNvPr name="TextBox 9" id="9"/>
          <p:cNvSpPr txBox="true"/>
          <p:nvPr/>
        </p:nvSpPr>
        <p:spPr>
          <a:xfrm rot="0">
            <a:off x="812184" y="3154553"/>
            <a:ext cx="17276358" cy="1607947"/>
          </a:xfrm>
          <a:prstGeom prst="rect">
            <a:avLst/>
          </a:prstGeom>
        </p:spPr>
        <p:txBody>
          <a:bodyPr anchor="t" rtlCol="false" tIns="0" lIns="0" bIns="0" rIns="0">
            <a:spAutoFit/>
          </a:bodyPr>
          <a:lstStyle/>
          <a:p>
            <a:pPr marL="662812" indent="-331406" lvl="1">
              <a:lnSpc>
                <a:spcPts val="4297"/>
              </a:lnSpc>
              <a:buFont typeface="Arial"/>
              <a:buChar char="•"/>
            </a:pPr>
            <a:r>
              <a:rPr lang="en-US" sz="3069">
                <a:solidFill>
                  <a:srgbClr val="2B4A9D"/>
                </a:solidFill>
                <a:latin typeface="Open Sans Extra Bold"/>
              </a:rPr>
              <a:t>The top 5 states with the highest number of crimes from 2001 to 2014 are: Uttar Pradesh, Andhra Pradesh, West Bengal, Rajathan and Madhya Pradesh in that order. Only the top 3 states were analysed.</a:t>
            </a:r>
          </a:p>
        </p:txBody>
      </p:sp>
      <p:sp>
        <p:nvSpPr>
          <p:cNvPr name="TextBox 10" id="10"/>
          <p:cNvSpPr txBox="true"/>
          <p:nvPr/>
        </p:nvSpPr>
        <p:spPr>
          <a:xfrm rot="0">
            <a:off x="864916" y="5086350"/>
            <a:ext cx="17170893" cy="1065022"/>
          </a:xfrm>
          <a:prstGeom prst="rect">
            <a:avLst/>
          </a:prstGeom>
        </p:spPr>
        <p:txBody>
          <a:bodyPr anchor="t" rtlCol="false" tIns="0" lIns="0" bIns="0" rIns="0">
            <a:spAutoFit/>
          </a:bodyPr>
          <a:lstStyle/>
          <a:p>
            <a:pPr marL="662812" indent="-331406" lvl="1">
              <a:lnSpc>
                <a:spcPts val="4297"/>
              </a:lnSpc>
              <a:buFont typeface="Arial"/>
              <a:buChar char="•"/>
            </a:pPr>
            <a:r>
              <a:rPr lang="en-US" sz="3069">
                <a:solidFill>
                  <a:srgbClr val="2B4A9D"/>
                </a:solidFill>
                <a:latin typeface="Open Sans Extra Bold"/>
              </a:rPr>
              <a:t>The 5 states with the least amount of crimes from 2001 to 2014 are: Sikkim, Nagaland, D&amp;N Haveli and Lakshaweep in that order.</a:t>
            </a:r>
          </a:p>
        </p:txBody>
      </p:sp>
      <p:sp>
        <p:nvSpPr>
          <p:cNvPr name="TextBox 11" id="11"/>
          <p:cNvSpPr txBox="true"/>
          <p:nvPr/>
        </p:nvSpPr>
        <p:spPr>
          <a:xfrm rot="0">
            <a:off x="864916" y="6475222"/>
            <a:ext cx="17423084" cy="2693797"/>
          </a:xfrm>
          <a:prstGeom prst="rect">
            <a:avLst/>
          </a:prstGeom>
        </p:spPr>
        <p:txBody>
          <a:bodyPr anchor="t" rtlCol="false" tIns="0" lIns="0" bIns="0" rIns="0">
            <a:spAutoFit/>
          </a:bodyPr>
          <a:lstStyle/>
          <a:p>
            <a:pPr marL="662812" indent="-331406" lvl="1">
              <a:lnSpc>
                <a:spcPts val="4297"/>
              </a:lnSpc>
              <a:buFont typeface="Arial"/>
              <a:buChar char="•"/>
            </a:pPr>
            <a:r>
              <a:rPr lang="en-US" sz="3069">
                <a:solidFill>
                  <a:srgbClr val="2B4A9D"/>
                </a:solidFill>
                <a:latin typeface="Open Sans Extra Bold"/>
              </a:rPr>
              <a:t>Madhya Pradesh had  the highest number of Rape cases and Assault on women from 2001 to 2014. Uttar Pradesh had the highest number of kidnapping and adbuction and Dowry Deaths cases. Andrah Pradesh has the highest number of cases of Insult to modesty of Women. Finally, West Bengal has the highest number of cases of Cruelty by Husband or His Relative.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1733024" y="3730767"/>
            <a:ext cx="6561483" cy="6550984"/>
            <a:chOff x="0" y="0"/>
            <a:chExt cx="6350000" cy="6339840"/>
          </a:xfrm>
        </p:grpSpPr>
        <p:sp>
          <p:nvSpPr>
            <p:cNvPr name="Freeform 3" id="3"/>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grpSp>
        <p:nvGrpSpPr>
          <p:cNvPr name="Group 4" id="4"/>
          <p:cNvGrpSpPr/>
          <p:nvPr/>
        </p:nvGrpSpPr>
        <p:grpSpPr>
          <a:xfrm rot="5400000">
            <a:off x="-5249" y="5249"/>
            <a:ext cx="6561483" cy="6550984"/>
            <a:chOff x="0" y="0"/>
            <a:chExt cx="6350000" cy="6339840"/>
          </a:xfrm>
        </p:grpSpPr>
        <p:sp>
          <p:nvSpPr>
            <p:cNvPr name="Freeform 5" id="5"/>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grpSp>
        <p:nvGrpSpPr>
          <p:cNvPr name="Group 6" id="6"/>
          <p:cNvGrpSpPr/>
          <p:nvPr/>
        </p:nvGrpSpPr>
        <p:grpSpPr>
          <a:xfrm rot="0">
            <a:off x="12170180" y="2902589"/>
            <a:ext cx="5178049" cy="7384411"/>
            <a:chOff x="0" y="0"/>
            <a:chExt cx="6904065" cy="9845882"/>
          </a:xfrm>
        </p:grpSpPr>
        <p:grpSp>
          <p:nvGrpSpPr>
            <p:cNvPr name="Group 7" id="7"/>
            <p:cNvGrpSpPr/>
            <p:nvPr/>
          </p:nvGrpSpPr>
          <p:grpSpPr>
            <a:xfrm rot="-10800000">
              <a:off x="0" y="0"/>
              <a:ext cx="6904065" cy="9845882"/>
              <a:chOff x="0" y="0"/>
              <a:chExt cx="2354580" cy="3357865"/>
            </a:xfrm>
          </p:grpSpPr>
          <p:sp>
            <p:nvSpPr>
              <p:cNvPr name="Freeform 8" id="8"/>
              <p:cNvSpPr/>
              <p:nvPr/>
            </p:nvSpPr>
            <p:spPr>
              <a:xfrm>
                <a:off x="0" y="0"/>
                <a:ext cx="2353310" cy="3357865"/>
              </a:xfrm>
              <a:custGeom>
                <a:avLst/>
                <a:gdLst/>
                <a:ahLst/>
                <a:cxnLst/>
                <a:rect r="r" b="b" t="t" l="l"/>
                <a:pathLst>
                  <a:path h="3357865" w="2353310">
                    <a:moveTo>
                      <a:pt x="784860" y="3290555"/>
                    </a:moveTo>
                    <a:cubicBezTo>
                      <a:pt x="905510" y="3331195"/>
                      <a:pt x="1042670" y="3357865"/>
                      <a:pt x="1177290" y="3357865"/>
                    </a:cubicBezTo>
                    <a:cubicBezTo>
                      <a:pt x="1311910" y="3357865"/>
                      <a:pt x="1441450" y="3335005"/>
                      <a:pt x="1560830" y="3294365"/>
                    </a:cubicBezTo>
                    <a:cubicBezTo>
                      <a:pt x="1563370" y="3293095"/>
                      <a:pt x="1565910" y="3293095"/>
                      <a:pt x="1568450" y="3291825"/>
                    </a:cubicBezTo>
                    <a:cubicBezTo>
                      <a:pt x="2016760" y="3129265"/>
                      <a:pt x="2346960" y="2700005"/>
                      <a:pt x="2353310" y="2196850"/>
                    </a:cubicBezTo>
                    <a:lnTo>
                      <a:pt x="2353310" y="0"/>
                    </a:lnTo>
                    <a:lnTo>
                      <a:pt x="0" y="0"/>
                    </a:lnTo>
                    <a:lnTo>
                      <a:pt x="0" y="2195204"/>
                    </a:lnTo>
                    <a:cubicBezTo>
                      <a:pt x="6350" y="2702545"/>
                      <a:pt x="331470" y="3131805"/>
                      <a:pt x="784860" y="3290555"/>
                    </a:cubicBezTo>
                    <a:close/>
                  </a:path>
                </a:pathLst>
              </a:custGeom>
              <a:solidFill>
                <a:srgbClr val="2B4A9D"/>
              </a:solidFill>
            </p:spPr>
          </p:sp>
        </p:grpSp>
        <p:grpSp>
          <p:nvGrpSpPr>
            <p:cNvPr name="Group 9" id="9"/>
            <p:cNvGrpSpPr>
              <a:grpSpLocks noChangeAspect="true"/>
            </p:cNvGrpSpPr>
            <p:nvPr/>
          </p:nvGrpSpPr>
          <p:grpSpPr>
            <a:xfrm rot="0">
              <a:off x="805634" y="580970"/>
              <a:ext cx="5292796" cy="5292796"/>
              <a:chOff x="0" y="0"/>
              <a:chExt cx="6350000" cy="6350000"/>
            </a:xfrm>
          </p:grpSpPr>
          <p:sp>
            <p:nvSpPr>
              <p:cNvPr name="Freeform 10" id="10"/>
              <p:cNvSpPr/>
              <p:nvPr/>
            </p:nvSpPr>
            <p:spPr>
              <a:xfrm>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2"/>
                <a:stretch>
                  <a:fillRect l="0" r="0" t="-23402" b="-23402"/>
                </a:stretch>
              </a:blipFill>
            </p:spPr>
          </p:sp>
          <p:sp>
            <p:nvSpPr>
              <p:cNvPr name="Freeform 11" id="11"/>
              <p:cNvSpPr/>
              <p:nvPr/>
            </p:nvSpPr>
            <p:spPr>
              <a:xfrm>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FFFFFF"/>
              </a:solidFill>
            </p:spPr>
          </p:sp>
        </p:grpSp>
      </p:grpSp>
      <p:grpSp>
        <p:nvGrpSpPr>
          <p:cNvPr name="Group 12" id="12"/>
          <p:cNvGrpSpPr/>
          <p:nvPr/>
        </p:nvGrpSpPr>
        <p:grpSpPr>
          <a:xfrm rot="0">
            <a:off x="6554976" y="2902589"/>
            <a:ext cx="5178049" cy="7384411"/>
            <a:chOff x="0" y="0"/>
            <a:chExt cx="6904065" cy="9845882"/>
          </a:xfrm>
        </p:grpSpPr>
        <p:grpSp>
          <p:nvGrpSpPr>
            <p:cNvPr name="Group 13" id="13"/>
            <p:cNvGrpSpPr/>
            <p:nvPr/>
          </p:nvGrpSpPr>
          <p:grpSpPr>
            <a:xfrm rot="-10800000">
              <a:off x="0" y="0"/>
              <a:ext cx="6904065" cy="9845882"/>
              <a:chOff x="0" y="0"/>
              <a:chExt cx="2354580" cy="3357865"/>
            </a:xfrm>
          </p:grpSpPr>
          <p:sp>
            <p:nvSpPr>
              <p:cNvPr name="Freeform 14" id="14"/>
              <p:cNvSpPr/>
              <p:nvPr/>
            </p:nvSpPr>
            <p:spPr>
              <a:xfrm>
                <a:off x="0" y="0"/>
                <a:ext cx="2353310" cy="3357865"/>
              </a:xfrm>
              <a:custGeom>
                <a:avLst/>
                <a:gdLst/>
                <a:ahLst/>
                <a:cxnLst/>
                <a:rect r="r" b="b" t="t" l="l"/>
                <a:pathLst>
                  <a:path h="3357865" w="2353310">
                    <a:moveTo>
                      <a:pt x="784860" y="3290555"/>
                    </a:moveTo>
                    <a:cubicBezTo>
                      <a:pt x="905510" y="3331195"/>
                      <a:pt x="1042670" y="3357865"/>
                      <a:pt x="1177290" y="3357865"/>
                    </a:cubicBezTo>
                    <a:cubicBezTo>
                      <a:pt x="1311910" y="3357865"/>
                      <a:pt x="1441450" y="3335005"/>
                      <a:pt x="1560830" y="3294365"/>
                    </a:cubicBezTo>
                    <a:cubicBezTo>
                      <a:pt x="1563370" y="3293095"/>
                      <a:pt x="1565910" y="3293095"/>
                      <a:pt x="1568450" y="3291825"/>
                    </a:cubicBezTo>
                    <a:cubicBezTo>
                      <a:pt x="2016760" y="3129265"/>
                      <a:pt x="2346960" y="2700005"/>
                      <a:pt x="2353310" y="2196850"/>
                    </a:cubicBezTo>
                    <a:lnTo>
                      <a:pt x="2353310" y="0"/>
                    </a:lnTo>
                    <a:lnTo>
                      <a:pt x="0" y="0"/>
                    </a:lnTo>
                    <a:lnTo>
                      <a:pt x="0" y="2195204"/>
                    </a:lnTo>
                    <a:cubicBezTo>
                      <a:pt x="6350" y="2702545"/>
                      <a:pt x="331470" y="3131805"/>
                      <a:pt x="784860" y="3290555"/>
                    </a:cubicBezTo>
                    <a:close/>
                  </a:path>
                </a:pathLst>
              </a:custGeom>
              <a:solidFill>
                <a:srgbClr val="2B4A9D"/>
              </a:solidFill>
            </p:spPr>
          </p:sp>
        </p:grpSp>
        <p:grpSp>
          <p:nvGrpSpPr>
            <p:cNvPr name="Group 15" id="15"/>
            <p:cNvGrpSpPr>
              <a:grpSpLocks noChangeAspect="true"/>
            </p:cNvGrpSpPr>
            <p:nvPr/>
          </p:nvGrpSpPr>
          <p:grpSpPr>
            <a:xfrm rot="0">
              <a:off x="805634" y="580970"/>
              <a:ext cx="5292796" cy="5292796"/>
              <a:chOff x="0" y="0"/>
              <a:chExt cx="6350000" cy="6350000"/>
            </a:xfrm>
          </p:grpSpPr>
          <p:sp>
            <p:nvSpPr>
              <p:cNvPr name="Freeform 16" id="16"/>
              <p:cNvSpPr/>
              <p:nvPr/>
            </p:nvSpPr>
            <p:spPr>
              <a:xfrm>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3"/>
                <a:stretch>
                  <a:fillRect l="0" r="0" t="0" b="0"/>
                </a:stretch>
              </a:blipFill>
            </p:spPr>
          </p:sp>
          <p:sp>
            <p:nvSpPr>
              <p:cNvPr name="Freeform 17" id="17"/>
              <p:cNvSpPr/>
              <p:nvPr/>
            </p:nvSpPr>
            <p:spPr>
              <a:xfrm>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FFFFFF"/>
              </a:solidFill>
            </p:spPr>
          </p:sp>
        </p:grpSp>
      </p:grpSp>
      <p:grpSp>
        <p:nvGrpSpPr>
          <p:cNvPr name="Group 18" id="18"/>
          <p:cNvGrpSpPr/>
          <p:nvPr/>
        </p:nvGrpSpPr>
        <p:grpSpPr>
          <a:xfrm rot="0">
            <a:off x="939771" y="2902589"/>
            <a:ext cx="5178049" cy="7384411"/>
            <a:chOff x="0" y="0"/>
            <a:chExt cx="6904065" cy="9845882"/>
          </a:xfrm>
        </p:grpSpPr>
        <p:grpSp>
          <p:nvGrpSpPr>
            <p:cNvPr name="Group 19" id="19"/>
            <p:cNvGrpSpPr/>
            <p:nvPr/>
          </p:nvGrpSpPr>
          <p:grpSpPr>
            <a:xfrm rot="-10800000">
              <a:off x="0" y="0"/>
              <a:ext cx="6904065" cy="9845882"/>
              <a:chOff x="0" y="0"/>
              <a:chExt cx="2354580" cy="3357865"/>
            </a:xfrm>
          </p:grpSpPr>
          <p:sp>
            <p:nvSpPr>
              <p:cNvPr name="Freeform 20" id="20"/>
              <p:cNvSpPr/>
              <p:nvPr/>
            </p:nvSpPr>
            <p:spPr>
              <a:xfrm>
                <a:off x="0" y="0"/>
                <a:ext cx="2353310" cy="3357865"/>
              </a:xfrm>
              <a:custGeom>
                <a:avLst/>
                <a:gdLst/>
                <a:ahLst/>
                <a:cxnLst/>
                <a:rect r="r" b="b" t="t" l="l"/>
                <a:pathLst>
                  <a:path h="3357865" w="2353310">
                    <a:moveTo>
                      <a:pt x="784860" y="3290555"/>
                    </a:moveTo>
                    <a:cubicBezTo>
                      <a:pt x="905510" y="3331195"/>
                      <a:pt x="1042670" y="3357865"/>
                      <a:pt x="1177290" y="3357865"/>
                    </a:cubicBezTo>
                    <a:cubicBezTo>
                      <a:pt x="1311910" y="3357865"/>
                      <a:pt x="1441450" y="3335005"/>
                      <a:pt x="1560830" y="3294365"/>
                    </a:cubicBezTo>
                    <a:cubicBezTo>
                      <a:pt x="1563370" y="3293095"/>
                      <a:pt x="1565910" y="3293095"/>
                      <a:pt x="1568450" y="3291825"/>
                    </a:cubicBezTo>
                    <a:cubicBezTo>
                      <a:pt x="2016760" y="3129265"/>
                      <a:pt x="2346960" y="2700005"/>
                      <a:pt x="2353310" y="2196850"/>
                    </a:cubicBezTo>
                    <a:lnTo>
                      <a:pt x="2353310" y="0"/>
                    </a:lnTo>
                    <a:lnTo>
                      <a:pt x="0" y="0"/>
                    </a:lnTo>
                    <a:lnTo>
                      <a:pt x="0" y="2195204"/>
                    </a:lnTo>
                    <a:cubicBezTo>
                      <a:pt x="6350" y="2702545"/>
                      <a:pt x="331470" y="3131805"/>
                      <a:pt x="784860" y="3290555"/>
                    </a:cubicBezTo>
                    <a:close/>
                  </a:path>
                </a:pathLst>
              </a:custGeom>
              <a:solidFill>
                <a:srgbClr val="2B4A9D"/>
              </a:solidFill>
            </p:spPr>
          </p:sp>
        </p:grpSp>
        <p:grpSp>
          <p:nvGrpSpPr>
            <p:cNvPr name="Group 21" id="21"/>
            <p:cNvGrpSpPr>
              <a:grpSpLocks noChangeAspect="true"/>
            </p:cNvGrpSpPr>
            <p:nvPr/>
          </p:nvGrpSpPr>
          <p:grpSpPr>
            <a:xfrm rot="0">
              <a:off x="805634" y="580970"/>
              <a:ext cx="5292796" cy="5292796"/>
              <a:chOff x="0" y="0"/>
              <a:chExt cx="6350000" cy="6350000"/>
            </a:xfrm>
          </p:grpSpPr>
          <p:sp>
            <p:nvSpPr>
              <p:cNvPr name="Freeform 22" id="22"/>
              <p:cNvSpPr/>
              <p:nvPr/>
            </p:nvSpPr>
            <p:spPr>
              <a:xfrm>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4"/>
                <a:stretch>
                  <a:fillRect l="-4644" r="-4644" t="0" b="0"/>
                </a:stretch>
              </a:blipFill>
            </p:spPr>
          </p:sp>
          <p:sp>
            <p:nvSpPr>
              <p:cNvPr name="Freeform 23" id="23"/>
              <p:cNvSpPr/>
              <p:nvPr/>
            </p:nvSpPr>
            <p:spPr>
              <a:xfrm>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FFFFFF"/>
              </a:solidFill>
            </p:spPr>
          </p:sp>
        </p:grpSp>
      </p:grpSp>
      <p:grpSp>
        <p:nvGrpSpPr>
          <p:cNvPr name="Group 24" id="24"/>
          <p:cNvGrpSpPr/>
          <p:nvPr/>
        </p:nvGrpSpPr>
        <p:grpSpPr>
          <a:xfrm rot="5400000">
            <a:off x="618228" y="566151"/>
            <a:ext cx="1635964" cy="1633346"/>
            <a:chOff x="0" y="0"/>
            <a:chExt cx="6350000" cy="6339840"/>
          </a:xfrm>
        </p:grpSpPr>
        <p:sp>
          <p:nvSpPr>
            <p:cNvPr name="Freeform 25" id="25"/>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pic>
        <p:nvPicPr>
          <p:cNvPr name="Picture 26" id="26"/>
          <p:cNvPicPr>
            <a:picLocks noChangeAspect="true"/>
          </p:cNvPicPr>
          <p:nvPr/>
        </p:nvPicPr>
        <p:blipFill>
          <a:blip r:embed="rId5"/>
          <a:srcRect l="0" t="19949" r="0" b="29458"/>
          <a:stretch>
            <a:fillRect/>
          </a:stretch>
        </p:blipFill>
        <p:spPr>
          <a:xfrm flipH="false" flipV="false" rot="0">
            <a:off x="13867949" y="189842"/>
            <a:ext cx="2982633" cy="1508973"/>
          </a:xfrm>
          <a:prstGeom prst="rect">
            <a:avLst/>
          </a:prstGeom>
        </p:spPr>
      </p:pic>
      <p:sp>
        <p:nvSpPr>
          <p:cNvPr name="TextBox 27" id="27"/>
          <p:cNvSpPr txBox="true"/>
          <p:nvPr/>
        </p:nvSpPr>
        <p:spPr>
          <a:xfrm rot="0">
            <a:off x="1265968" y="8505825"/>
            <a:ext cx="4182756" cy="476250"/>
          </a:xfrm>
          <a:prstGeom prst="rect">
            <a:avLst/>
          </a:prstGeom>
        </p:spPr>
        <p:txBody>
          <a:bodyPr anchor="t" rtlCol="false" tIns="0" lIns="0" bIns="0" rIns="0">
            <a:spAutoFit/>
          </a:bodyPr>
          <a:lstStyle/>
          <a:p>
            <a:pPr algn="ctr">
              <a:lnSpc>
                <a:spcPts val="3750"/>
              </a:lnSpc>
            </a:pPr>
            <a:r>
              <a:rPr lang="en-US" sz="3000" spc="300">
                <a:solidFill>
                  <a:srgbClr val="FFFFFF"/>
                </a:solidFill>
                <a:latin typeface="Lato Italics"/>
              </a:rPr>
              <a:t>Group Lead</a:t>
            </a:r>
          </a:p>
        </p:txBody>
      </p:sp>
      <p:sp>
        <p:nvSpPr>
          <p:cNvPr name="TextBox 28" id="28"/>
          <p:cNvSpPr txBox="true"/>
          <p:nvPr/>
        </p:nvSpPr>
        <p:spPr>
          <a:xfrm rot="0">
            <a:off x="7052622" y="8505825"/>
            <a:ext cx="4182756" cy="476250"/>
          </a:xfrm>
          <a:prstGeom prst="rect">
            <a:avLst/>
          </a:prstGeom>
        </p:spPr>
        <p:txBody>
          <a:bodyPr anchor="t" rtlCol="false" tIns="0" lIns="0" bIns="0" rIns="0">
            <a:spAutoFit/>
          </a:bodyPr>
          <a:lstStyle/>
          <a:p>
            <a:pPr algn="ctr">
              <a:lnSpc>
                <a:spcPts val="3750"/>
              </a:lnSpc>
            </a:pPr>
            <a:r>
              <a:rPr lang="en-US" sz="3000" spc="300">
                <a:solidFill>
                  <a:srgbClr val="FFFFFF"/>
                </a:solidFill>
                <a:latin typeface="Lato Italics"/>
              </a:rPr>
              <a:t>Assistant Group Lead</a:t>
            </a:r>
          </a:p>
        </p:txBody>
      </p:sp>
      <p:sp>
        <p:nvSpPr>
          <p:cNvPr name="TextBox 29" id="29"/>
          <p:cNvSpPr txBox="true"/>
          <p:nvPr/>
        </p:nvSpPr>
        <p:spPr>
          <a:xfrm rot="0">
            <a:off x="12667827" y="8505825"/>
            <a:ext cx="4182756" cy="476250"/>
          </a:xfrm>
          <a:prstGeom prst="rect">
            <a:avLst/>
          </a:prstGeom>
        </p:spPr>
        <p:txBody>
          <a:bodyPr anchor="t" rtlCol="false" tIns="0" lIns="0" bIns="0" rIns="0">
            <a:spAutoFit/>
          </a:bodyPr>
          <a:lstStyle/>
          <a:p>
            <a:pPr algn="ctr">
              <a:lnSpc>
                <a:spcPts val="3750"/>
              </a:lnSpc>
            </a:pPr>
            <a:r>
              <a:rPr lang="en-US" sz="3000" spc="300">
                <a:solidFill>
                  <a:srgbClr val="FFFFFF"/>
                </a:solidFill>
                <a:latin typeface="Lato Italics"/>
              </a:rPr>
              <a:t>Query Analyst</a:t>
            </a:r>
          </a:p>
        </p:txBody>
      </p:sp>
      <p:sp>
        <p:nvSpPr>
          <p:cNvPr name="TextBox 30" id="30"/>
          <p:cNvSpPr txBox="true"/>
          <p:nvPr/>
        </p:nvSpPr>
        <p:spPr>
          <a:xfrm rot="0">
            <a:off x="1222429" y="7753350"/>
            <a:ext cx="4612733" cy="5238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IDONGESIT INYANG</a:t>
            </a:r>
          </a:p>
        </p:txBody>
      </p:sp>
      <p:sp>
        <p:nvSpPr>
          <p:cNvPr name="TextBox 31" id="31"/>
          <p:cNvSpPr txBox="true"/>
          <p:nvPr/>
        </p:nvSpPr>
        <p:spPr>
          <a:xfrm rot="0">
            <a:off x="7052622" y="7753350"/>
            <a:ext cx="4182756" cy="5238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NNAMDI WALTER</a:t>
            </a:r>
          </a:p>
        </p:txBody>
      </p:sp>
      <p:sp>
        <p:nvSpPr>
          <p:cNvPr name="TextBox 32" id="32"/>
          <p:cNvSpPr txBox="true"/>
          <p:nvPr/>
        </p:nvSpPr>
        <p:spPr>
          <a:xfrm rot="0">
            <a:off x="12922388" y="7753350"/>
            <a:ext cx="4182756" cy="5238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BARIYAT LIKITA</a:t>
            </a:r>
          </a:p>
        </p:txBody>
      </p:sp>
      <p:sp>
        <p:nvSpPr>
          <p:cNvPr name="TextBox 33" id="33"/>
          <p:cNvSpPr txBox="true"/>
          <p:nvPr/>
        </p:nvSpPr>
        <p:spPr>
          <a:xfrm rot="0">
            <a:off x="6210940" y="835216"/>
            <a:ext cx="5024438" cy="863600"/>
          </a:xfrm>
          <a:prstGeom prst="rect">
            <a:avLst/>
          </a:prstGeom>
        </p:spPr>
        <p:txBody>
          <a:bodyPr anchor="t" rtlCol="false" tIns="0" lIns="0" bIns="0" rIns="0">
            <a:spAutoFit/>
          </a:bodyPr>
          <a:lstStyle/>
          <a:p>
            <a:pPr algn="ctr">
              <a:lnSpc>
                <a:spcPts val="7000"/>
              </a:lnSpc>
            </a:pPr>
            <a:r>
              <a:rPr lang="en-US" sz="5000">
                <a:solidFill>
                  <a:srgbClr val="2B4A9D"/>
                </a:solidFill>
                <a:latin typeface="Open Sans Extra Bold"/>
              </a:rPr>
              <a:t>MEET THE TEAM</a:t>
            </a:r>
          </a:p>
        </p:txBody>
      </p:sp>
      <p:sp>
        <p:nvSpPr>
          <p:cNvPr name="TextBox 34" id="34"/>
          <p:cNvSpPr txBox="true"/>
          <p:nvPr/>
        </p:nvSpPr>
        <p:spPr>
          <a:xfrm rot="0">
            <a:off x="12667827" y="9105701"/>
            <a:ext cx="4182756" cy="952500"/>
          </a:xfrm>
          <a:prstGeom prst="rect">
            <a:avLst/>
          </a:prstGeom>
        </p:spPr>
        <p:txBody>
          <a:bodyPr anchor="t" rtlCol="false" tIns="0" lIns="0" bIns="0" rIns="0">
            <a:spAutoFit/>
          </a:bodyPr>
          <a:lstStyle/>
          <a:p>
            <a:pPr algn="ctr">
              <a:lnSpc>
                <a:spcPts val="3750"/>
              </a:lnSpc>
            </a:pPr>
            <a:r>
              <a:rPr lang="en-US" sz="3000" spc="300">
                <a:solidFill>
                  <a:srgbClr val="FFFFFF"/>
                </a:solidFill>
                <a:latin typeface="Lato Italics"/>
              </a:rPr>
              <a:t>HAMOYE ID: 13c703088881f000</a:t>
            </a:r>
          </a:p>
        </p:txBody>
      </p:sp>
      <p:sp>
        <p:nvSpPr>
          <p:cNvPr name="TextBox 35" id="35"/>
          <p:cNvSpPr txBox="true"/>
          <p:nvPr/>
        </p:nvSpPr>
        <p:spPr>
          <a:xfrm rot="0">
            <a:off x="7074019" y="9220200"/>
            <a:ext cx="4182756" cy="952500"/>
          </a:xfrm>
          <a:prstGeom prst="rect">
            <a:avLst/>
          </a:prstGeom>
        </p:spPr>
        <p:txBody>
          <a:bodyPr anchor="t" rtlCol="false" tIns="0" lIns="0" bIns="0" rIns="0">
            <a:spAutoFit/>
          </a:bodyPr>
          <a:lstStyle/>
          <a:p>
            <a:pPr algn="ctr">
              <a:lnSpc>
                <a:spcPts val="3750"/>
              </a:lnSpc>
            </a:pPr>
            <a:r>
              <a:rPr lang="en-US" sz="3000" spc="300">
                <a:solidFill>
                  <a:srgbClr val="FFFFFF"/>
                </a:solidFill>
                <a:latin typeface="Lato Italics"/>
              </a:rPr>
              <a:t>HAMOYE ID: 14fbc3609281f000</a:t>
            </a:r>
          </a:p>
        </p:txBody>
      </p:sp>
      <p:sp>
        <p:nvSpPr>
          <p:cNvPr name="TextBox 36" id="36"/>
          <p:cNvSpPr txBox="true"/>
          <p:nvPr/>
        </p:nvSpPr>
        <p:spPr>
          <a:xfrm rot="0">
            <a:off x="1400670" y="9220200"/>
            <a:ext cx="4182756" cy="952500"/>
          </a:xfrm>
          <a:prstGeom prst="rect">
            <a:avLst/>
          </a:prstGeom>
        </p:spPr>
        <p:txBody>
          <a:bodyPr anchor="t" rtlCol="false" tIns="0" lIns="0" bIns="0" rIns="0">
            <a:spAutoFit/>
          </a:bodyPr>
          <a:lstStyle/>
          <a:p>
            <a:pPr algn="ctr">
              <a:lnSpc>
                <a:spcPts val="3750"/>
              </a:lnSpc>
            </a:pPr>
            <a:r>
              <a:rPr lang="en-US" sz="3000" spc="300">
                <a:solidFill>
                  <a:srgbClr val="FFFFFF"/>
                </a:solidFill>
                <a:latin typeface="Lato Italics"/>
              </a:rPr>
              <a:t>HAMOYE ID: 1462cda03941f000</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19537" y="8172754"/>
            <a:ext cx="1635964" cy="1633346"/>
            <a:chOff x="0" y="0"/>
            <a:chExt cx="6350000" cy="6339840"/>
          </a:xfrm>
        </p:grpSpPr>
        <p:sp>
          <p:nvSpPr>
            <p:cNvPr name="Freeform 3" id="3"/>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grpSp>
        <p:nvGrpSpPr>
          <p:cNvPr name="Group 4" id="4"/>
          <p:cNvGrpSpPr/>
          <p:nvPr/>
        </p:nvGrpSpPr>
        <p:grpSpPr>
          <a:xfrm rot="5400000">
            <a:off x="618228" y="566151"/>
            <a:ext cx="1635964" cy="1633346"/>
            <a:chOff x="0" y="0"/>
            <a:chExt cx="6350000" cy="6339840"/>
          </a:xfrm>
        </p:grpSpPr>
        <p:sp>
          <p:nvSpPr>
            <p:cNvPr name="Freeform 5" id="5"/>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pic>
        <p:nvPicPr>
          <p:cNvPr name="Picture 6" id="6"/>
          <p:cNvPicPr>
            <a:picLocks noChangeAspect="true"/>
          </p:cNvPicPr>
          <p:nvPr/>
        </p:nvPicPr>
        <p:blipFill>
          <a:blip r:embed="rId2"/>
          <a:srcRect l="0" t="31423" r="0" b="27341"/>
          <a:stretch>
            <a:fillRect/>
          </a:stretch>
        </p:blipFill>
        <p:spPr>
          <a:xfrm flipH="false" flipV="false" rot="0">
            <a:off x="15521766" y="394430"/>
            <a:ext cx="2023284" cy="834295"/>
          </a:xfrm>
          <a:prstGeom prst="rect">
            <a:avLst/>
          </a:prstGeom>
        </p:spPr>
      </p:pic>
      <p:sp>
        <p:nvSpPr>
          <p:cNvPr name="TextBox 7" id="7"/>
          <p:cNvSpPr txBox="true"/>
          <p:nvPr/>
        </p:nvSpPr>
        <p:spPr>
          <a:xfrm rot="0">
            <a:off x="619537" y="1057275"/>
            <a:ext cx="16296551" cy="733425"/>
          </a:xfrm>
          <a:prstGeom prst="rect">
            <a:avLst/>
          </a:prstGeom>
        </p:spPr>
        <p:txBody>
          <a:bodyPr anchor="t" rtlCol="false" tIns="0" lIns="0" bIns="0" rIns="0">
            <a:spAutoFit/>
          </a:bodyPr>
          <a:lstStyle/>
          <a:p>
            <a:pPr algn="ctr">
              <a:lnSpc>
                <a:spcPts val="5250"/>
              </a:lnSpc>
            </a:pPr>
            <a:r>
              <a:rPr lang="en-US" sz="5000" spc="250">
                <a:solidFill>
                  <a:srgbClr val="2B4A9D"/>
                </a:solidFill>
                <a:latin typeface="Poppins ExtraBold"/>
              </a:rPr>
              <a:t>INSIGHTS AND DISCUSSION</a:t>
            </a:r>
          </a:p>
        </p:txBody>
      </p:sp>
      <p:sp>
        <p:nvSpPr>
          <p:cNvPr name="TextBox 8" id="8"/>
          <p:cNvSpPr txBox="true"/>
          <p:nvPr/>
        </p:nvSpPr>
        <p:spPr>
          <a:xfrm rot="0">
            <a:off x="685956" y="2602992"/>
            <a:ext cx="16916088" cy="1065022"/>
          </a:xfrm>
          <a:prstGeom prst="rect">
            <a:avLst/>
          </a:prstGeom>
        </p:spPr>
        <p:txBody>
          <a:bodyPr anchor="t" rtlCol="false" tIns="0" lIns="0" bIns="0" rIns="0">
            <a:spAutoFit/>
          </a:bodyPr>
          <a:lstStyle/>
          <a:p>
            <a:pPr marL="662812" indent="-331406" lvl="1">
              <a:lnSpc>
                <a:spcPts val="4297"/>
              </a:lnSpc>
              <a:buFont typeface="Arial"/>
              <a:buChar char="•"/>
            </a:pPr>
            <a:r>
              <a:rPr lang="en-US" sz="3069">
                <a:solidFill>
                  <a:srgbClr val="2B4A9D"/>
                </a:solidFill>
                <a:latin typeface="Open Sans Extra Bold"/>
              </a:rPr>
              <a:t>The  most prevalent crime in Uttar Pradesh was Cruelty by Husband or His Relative while the least is Importation of girls</a:t>
            </a:r>
          </a:p>
        </p:txBody>
      </p:sp>
      <p:sp>
        <p:nvSpPr>
          <p:cNvPr name="TextBox 9" id="9"/>
          <p:cNvSpPr txBox="true"/>
          <p:nvPr/>
        </p:nvSpPr>
        <p:spPr>
          <a:xfrm rot="0">
            <a:off x="685956" y="4078478"/>
            <a:ext cx="16916088" cy="1065022"/>
          </a:xfrm>
          <a:prstGeom prst="rect">
            <a:avLst/>
          </a:prstGeom>
        </p:spPr>
        <p:txBody>
          <a:bodyPr anchor="t" rtlCol="false" tIns="0" lIns="0" bIns="0" rIns="0">
            <a:spAutoFit/>
          </a:bodyPr>
          <a:lstStyle/>
          <a:p>
            <a:pPr marL="662812" indent="-331406" lvl="1">
              <a:lnSpc>
                <a:spcPts val="4297"/>
              </a:lnSpc>
              <a:buFont typeface="Arial"/>
              <a:buChar char="•"/>
            </a:pPr>
            <a:r>
              <a:rPr lang="en-US" sz="3069">
                <a:solidFill>
                  <a:srgbClr val="2B4A9D"/>
                </a:solidFill>
                <a:latin typeface="Open Sans Extra Bold"/>
              </a:rPr>
              <a:t>The  most prevalent crime in Andhra Pradesh was Cruelty by Husband or His Relative while the least is Importation of girls</a:t>
            </a:r>
          </a:p>
        </p:txBody>
      </p:sp>
      <p:sp>
        <p:nvSpPr>
          <p:cNvPr name="TextBox 10" id="10"/>
          <p:cNvSpPr txBox="true"/>
          <p:nvPr/>
        </p:nvSpPr>
        <p:spPr>
          <a:xfrm rot="0">
            <a:off x="685956" y="5953125"/>
            <a:ext cx="16916088" cy="1065022"/>
          </a:xfrm>
          <a:prstGeom prst="rect">
            <a:avLst/>
          </a:prstGeom>
        </p:spPr>
        <p:txBody>
          <a:bodyPr anchor="t" rtlCol="false" tIns="0" lIns="0" bIns="0" rIns="0">
            <a:spAutoFit/>
          </a:bodyPr>
          <a:lstStyle/>
          <a:p>
            <a:pPr marL="662812" indent="-331406" lvl="1">
              <a:lnSpc>
                <a:spcPts val="4297"/>
              </a:lnSpc>
              <a:buFont typeface="Arial"/>
              <a:buChar char="•"/>
            </a:pPr>
            <a:r>
              <a:rPr lang="en-US" sz="3069">
                <a:solidFill>
                  <a:srgbClr val="2B4A9D"/>
                </a:solidFill>
                <a:latin typeface="Open Sans Extra Bold"/>
              </a:rPr>
              <a:t>The  most prevalent crime in West Bengal was Cruelty by Husband or His Relative while the least is Importation of girls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19537" y="8172754"/>
            <a:ext cx="1635964" cy="1633346"/>
            <a:chOff x="0" y="0"/>
            <a:chExt cx="6350000" cy="6339840"/>
          </a:xfrm>
        </p:grpSpPr>
        <p:sp>
          <p:nvSpPr>
            <p:cNvPr name="Freeform 3" id="3"/>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grpSp>
        <p:nvGrpSpPr>
          <p:cNvPr name="Group 4" id="4"/>
          <p:cNvGrpSpPr/>
          <p:nvPr/>
        </p:nvGrpSpPr>
        <p:grpSpPr>
          <a:xfrm rot="5400000">
            <a:off x="618228" y="566151"/>
            <a:ext cx="1635964" cy="1633346"/>
            <a:chOff x="0" y="0"/>
            <a:chExt cx="6350000" cy="6339840"/>
          </a:xfrm>
        </p:grpSpPr>
        <p:sp>
          <p:nvSpPr>
            <p:cNvPr name="Freeform 5" id="5"/>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pic>
        <p:nvPicPr>
          <p:cNvPr name="Picture 6" id="6"/>
          <p:cNvPicPr>
            <a:picLocks noChangeAspect="true"/>
          </p:cNvPicPr>
          <p:nvPr/>
        </p:nvPicPr>
        <p:blipFill>
          <a:blip r:embed="rId2"/>
          <a:srcRect l="0" t="31423" r="0" b="27341"/>
          <a:stretch>
            <a:fillRect/>
          </a:stretch>
        </p:blipFill>
        <p:spPr>
          <a:xfrm flipH="false" flipV="false" rot="0">
            <a:off x="15521766" y="394430"/>
            <a:ext cx="2023284" cy="834295"/>
          </a:xfrm>
          <a:prstGeom prst="rect">
            <a:avLst/>
          </a:prstGeom>
        </p:spPr>
      </p:pic>
      <p:sp>
        <p:nvSpPr>
          <p:cNvPr name="TextBox 7" id="7"/>
          <p:cNvSpPr txBox="true"/>
          <p:nvPr/>
        </p:nvSpPr>
        <p:spPr>
          <a:xfrm rot="0">
            <a:off x="962749" y="1057275"/>
            <a:ext cx="16296551" cy="733425"/>
          </a:xfrm>
          <a:prstGeom prst="rect">
            <a:avLst/>
          </a:prstGeom>
        </p:spPr>
        <p:txBody>
          <a:bodyPr anchor="t" rtlCol="false" tIns="0" lIns="0" bIns="0" rIns="0">
            <a:spAutoFit/>
          </a:bodyPr>
          <a:lstStyle/>
          <a:p>
            <a:pPr algn="ctr">
              <a:lnSpc>
                <a:spcPts val="5250"/>
              </a:lnSpc>
            </a:pPr>
            <a:r>
              <a:rPr lang="en-US" sz="5000" spc="250">
                <a:solidFill>
                  <a:srgbClr val="2B4A9D"/>
                </a:solidFill>
                <a:latin typeface="Poppins ExtraBold"/>
              </a:rPr>
              <a:t>INSIGHTS AND DISCUSSIONS</a:t>
            </a:r>
          </a:p>
        </p:txBody>
      </p:sp>
      <p:sp>
        <p:nvSpPr>
          <p:cNvPr name="TextBox 8" id="8"/>
          <p:cNvSpPr txBox="true"/>
          <p:nvPr/>
        </p:nvSpPr>
        <p:spPr>
          <a:xfrm rot="0">
            <a:off x="2252883" y="2472089"/>
            <a:ext cx="3701505" cy="788291"/>
          </a:xfrm>
          <a:prstGeom prst="rect">
            <a:avLst/>
          </a:prstGeom>
        </p:spPr>
        <p:txBody>
          <a:bodyPr anchor="t" rtlCol="false" tIns="0" lIns="0" bIns="0" rIns="0">
            <a:spAutoFit/>
          </a:bodyPr>
          <a:lstStyle/>
          <a:p>
            <a:pPr algn="ctr">
              <a:lnSpc>
                <a:spcPts val="6454"/>
              </a:lnSpc>
            </a:pPr>
            <a:r>
              <a:rPr lang="en-US" sz="4610">
                <a:solidFill>
                  <a:srgbClr val="2B4A9D"/>
                </a:solidFill>
                <a:latin typeface="Open Sans Extra Bold"/>
              </a:rPr>
              <a:t>Discussions:</a:t>
            </a:r>
          </a:p>
        </p:txBody>
      </p:sp>
      <p:sp>
        <p:nvSpPr>
          <p:cNvPr name="TextBox 9" id="9"/>
          <p:cNvSpPr txBox="true"/>
          <p:nvPr/>
        </p:nvSpPr>
        <p:spPr>
          <a:xfrm rot="0">
            <a:off x="1628503" y="3555655"/>
            <a:ext cx="15030994" cy="3236722"/>
          </a:xfrm>
          <a:prstGeom prst="rect">
            <a:avLst/>
          </a:prstGeom>
        </p:spPr>
        <p:txBody>
          <a:bodyPr anchor="t" rtlCol="false" tIns="0" lIns="0" bIns="0" rIns="0">
            <a:spAutoFit/>
          </a:bodyPr>
          <a:lstStyle/>
          <a:p>
            <a:pPr marL="662812" indent="-331406" lvl="1">
              <a:lnSpc>
                <a:spcPts val="4297"/>
              </a:lnSpc>
              <a:buFont typeface="Arial"/>
              <a:buChar char="•"/>
            </a:pPr>
            <a:r>
              <a:rPr lang="en-US" sz="3069">
                <a:solidFill>
                  <a:srgbClr val="2B4A9D"/>
                </a:solidFill>
                <a:latin typeface="Open Sans Extra Bold"/>
              </a:rPr>
              <a:t>As mentioned earlier, Cruelty by husband and relatives is the most prevalent crime perpetrated against women in India. This is because there has been a long standing gender inequality present in the country. This reason contributes to India's Gender Inequality Index rating of 0.524 in 2014 putting it in the bottom 20% of ranked countries that year.</a:t>
            </a:r>
          </a:p>
        </p:txBody>
      </p:sp>
      <p:sp>
        <p:nvSpPr>
          <p:cNvPr name="TextBox 10" id="10"/>
          <p:cNvSpPr txBox="true"/>
          <p:nvPr/>
        </p:nvSpPr>
        <p:spPr>
          <a:xfrm rot="0">
            <a:off x="1628503" y="7611668"/>
            <a:ext cx="17276358" cy="1607947"/>
          </a:xfrm>
          <a:prstGeom prst="rect">
            <a:avLst/>
          </a:prstGeom>
        </p:spPr>
        <p:txBody>
          <a:bodyPr anchor="t" rtlCol="false" tIns="0" lIns="0" bIns="0" rIns="0">
            <a:spAutoFit/>
          </a:bodyPr>
          <a:lstStyle/>
          <a:p>
            <a:pPr marL="662812" indent="-331406" lvl="1">
              <a:lnSpc>
                <a:spcPts val="4297"/>
              </a:lnSpc>
              <a:buFont typeface="Arial"/>
              <a:buChar char="•"/>
            </a:pPr>
            <a:r>
              <a:rPr lang="en-US" sz="3069">
                <a:solidFill>
                  <a:srgbClr val="2B4A9D"/>
                </a:solidFill>
                <a:latin typeface="Open Sans Extra Bold"/>
              </a:rPr>
              <a:t>According to Wikipedia, 38% of Indian men admit that they have physically abused their parners. Also, every 9 minutes, a case of cruelty is committed by either husband or a relative to the husband.</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19537" y="8172754"/>
            <a:ext cx="1635964" cy="1633346"/>
            <a:chOff x="0" y="0"/>
            <a:chExt cx="6350000" cy="6339840"/>
          </a:xfrm>
        </p:grpSpPr>
        <p:sp>
          <p:nvSpPr>
            <p:cNvPr name="Freeform 3" id="3"/>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grpSp>
        <p:nvGrpSpPr>
          <p:cNvPr name="Group 4" id="4"/>
          <p:cNvGrpSpPr/>
          <p:nvPr/>
        </p:nvGrpSpPr>
        <p:grpSpPr>
          <a:xfrm rot="5400000">
            <a:off x="618228" y="566151"/>
            <a:ext cx="1635964" cy="1633346"/>
            <a:chOff x="0" y="0"/>
            <a:chExt cx="6350000" cy="6339840"/>
          </a:xfrm>
        </p:grpSpPr>
        <p:sp>
          <p:nvSpPr>
            <p:cNvPr name="Freeform 5" id="5"/>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pic>
        <p:nvPicPr>
          <p:cNvPr name="Picture 6" id="6"/>
          <p:cNvPicPr>
            <a:picLocks noChangeAspect="true"/>
          </p:cNvPicPr>
          <p:nvPr/>
        </p:nvPicPr>
        <p:blipFill>
          <a:blip r:embed="rId2"/>
          <a:srcRect l="0" t="31423" r="0" b="27341"/>
          <a:stretch>
            <a:fillRect/>
          </a:stretch>
        </p:blipFill>
        <p:spPr>
          <a:xfrm flipH="false" flipV="false" rot="0">
            <a:off x="15521766" y="394430"/>
            <a:ext cx="2023284" cy="834295"/>
          </a:xfrm>
          <a:prstGeom prst="rect">
            <a:avLst/>
          </a:prstGeom>
        </p:spPr>
      </p:pic>
      <p:sp>
        <p:nvSpPr>
          <p:cNvPr name="TextBox 7" id="7"/>
          <p:cNvSpPr txBox="true"/>
          <p:nvPr/>
        </p:nvSpPr>
        <p:spPr>
          <a:xfrm rot="0">
            <a:off x="962749" y="1057275"/>
            <a:ext cx="16296551" cy="733425"/>
          </a:xfrm>
          <a:prstGeom prst="rect">
            <a:avLst/>
          </a:prstGeom>
        </p:spPr>
        <p:txBody>
          <a:bodyPr anchor="t" rtlCol="false" tIns="0" lIns="0" bIns="0" rIns="0">
            <a:spAutoFit/>
          </a:bodyPr>
          <a:lstStyle/>
          <a:p>
            <a:pPr algn="ctr">
              <a:lnSpc>
                <a:spcPts val="5250"/>
              </a:lnSpc>
            </a:pPr>
            <a:r>
              <a:rPr lang="en-US" sz="5000" spc="250">
                <a:solidFill>
                  <a:srgbClr val="2B4A9D"/>
                </a:solidFill>
                <a:latin typeface="Poppins ExtraBold"/>
              </a:rPr>
              <a:t>INSIGHTS AND DISCUSSIONS</a:t>
            </a:r>
          </a:p>
        </p:txBody>
      </p:sp>
      <p:sp>
        <p:nvSpPr>
          <p:cNvPr name="TextBox 8" id="8"/>
          <p:cNvSpPr txBox="true"/>
          <p:nvPr/>
        </p:nvSpPr>
        <p:spPr>
          <a:xfrm rot="0">
            <a:off x="619537" y="2992628"/>
            <a:ext cx="17259300" cy="2150872"/>
          </a:xfrm>
          <a:prstGeom prst="rect">
            <a:avLst/>
          </a:prstGeom>
        </p:spPr>
        <p:txBody>
          <a:bodyPr anchor="t" rtlCol="false" tIns="0" lIns="0" bIns="0" rIns="0">
            <a:spAutoFit/>
          </a:bodyPr>
          <a:lstStyle/>
          <a:p>
            <a:pPr marL="662812" indent="-331406" lvl="1">
              <a:lnSpc>
                <a:spcPts val="4297"/>
              </a:lnSpc>
              <a:buFont typeface="Arial"/>
              <a:buChar char="•"/>
            </a:pPr>
            <a:r>
              <a:rPr lang="en-US" sz="3069">
                <a:solidFill>
                  <a:srgbClr val="2B4A9D"/>
                </a:solidFill>
                <a:latin typeface="Open Sans Extra Bold"/>
              </a:rPr>
              <a:t>Uttar Pradesh has the largest Urban system in the country with 630 municipalities. This suggests that urbanization is one main factor that influences these crimes. In most urbanized areas there is a significantly high male to female ratio.</a:t>
            </a:r>
          </a:p>
        </p:txBody>
      </p:sp>
      <p:sp>
        <p:nvSpPr>
          <p:cNvPr name="TextBox 9" id="9"/>
          <p:cNvSpPr txBox="true"/>
          <p:nvPr/>
        </p:nvSpPr>
        <p:spPr>
          <a:xfrm rot="0">
            <a:off x="619537" y="5382456"/>
            <a:ext cx="18288000" cy="1065022"/>
          </a:xfrm>
          <a:prstGeom prst="rect">
            <a:avLst/>
          </a:prstGeom>
        </p:spPr>
        <p:txBody>
          <a:bodyPr anchor="t" rtlCol="false" tIns="0" lIns="0" bIns="0" rIns="0">
            <a:spAutoFit/>
          </a:bodyPr>
          <a:lstStyle/>
          <a:p>
            <a:pPr marL="662812" indent="-331406" lvl="1">
              <a:lnSpc>
                <a:spcPts val="4297"/>
              </a:lnSpc>
              <a:buFont typeface="Arial"/>
              <a:buChar char="•"/>
            </a:pPr>
            <a:r>
              <a:rPr lang="en-US" sz="3069">
                <a:solidFill>
                  <a:srgbClr val="2B4A9D"/>
                </a:solidFill>
                <a:latin typeface="Open Sans Extra Bold"/>
              </a:rPr>
              <a:t>Andhra Pradesh and West Bengal are also Urban States which corroborates the inference drawn earlier.</a:t>
            </a:r>
          </a:p>
        </p:txBody>
      </p:sp>
      <p:sp>
        <p:nvSpPr>
          <p:cNvPr name="TextBox 10" id="10"/>
          <p:cNvSpPr txBox="true"/>
          <p:nvPr/>
        </p:nvSpPr>
        <p:spPr>
          <a:xfrm rot="0">
            <a:off x="628650" y="6951664"/>
            <a:ext cx="17250187" cy="1045314"/>
          </a:xfrm>
          <a:prstGeom prst="rect">
            <a:avLst/>
          </a:prstGeom>
        </p:spPr>
        <p:txBody>
          <a:bodyPr anchor="t" rtlCol="false" tIns="0" lIns="0" bIns="0" rIns="0">
            <a:spAutoFit/>
          </a:bodyPr>
          <a:lstStyle/>
          <a:p>
            <a:pPr marL="649852" indent="-324926" lvl="1">
              <a:lnSpc>
                <a:spcPts val="4213"/>
              </a:lnSpc>
              <a:buFont typeface="Arial"/>
              <a:buChar char="•"/>
            </a:pPr>
            <a:r>
              <a:rPr lang="en-US" sz="3009">
                <a:solidFill>
                  <a:srgbClr val="2B4A9D"/>
                </a:solidFill>
                <a:latin typeface="Open Sans Extra Bold"/>
              </a:rPr>
              <a:t>There is a high correlation between Rape and kidnapping. This could suggest that women who were kidnapped or abducted were raped by their abductees.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19537" y="8172754"/>
            <a:ext cx="1635964" cy="1633346"/>
            <a:chOff x="0" y="0"/>
            <a:chExt cx="6350000" cy="6339840"/>
          </a:xfrm>
        </p:grpSpPr>
        <p:sp>
          <p:nvSpPr>
            <p:cNvPr name="Freeform 3" id="3"/>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grpSp>
        <p:nvGrpSpPr>
          <p:cNvPr name="Group 4" id="4"/>
          <p:cNvGrpSpPr/>
          <p:nvPr/>
        </p:nvGrpSpPr>
        <p:grpSpPr>
          <a:xfrm rot="5400000">
            <a:off x="618228" y="566151"/>
            <a:ext cx="1635964" cy="1633346"/>
            <a:chOff x="0" y="0"/>
            <a:chExt cx="6350000" cy="6339840"/>
          </a:xfrm>
        </p:grpSpPr>
        <p:sp>
          <p:nvSpPr>
            <p:cNvPr name="Freeform 5" id="5"/>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pic>
        <p:nvPicPr>
          <p:cNvPr name="Picture 6" id="6"/>
          <p:cNvPicPr>
            <a:picLocks noChangeAspect="true"/>
          </p:cNvPicPr>
          <p:nvPr/>
        </p:nvPicPr>
        <p:blipFill>
          <a:blip r:embed="rId2"/>
          <a:srcRect l="0" t="31423" r="0" b="27341"/>
          <a:stretch>
            <a:fillRect/>
          </a:stretch>
        </p:blipFill>
        <p:spPr>
          <a:xfrm flipH="false" flipV="false" rot="0">
            <a:off x="15521766" y="394430"/>
            <a:ext cx="2023284" cy="834295"/>
          </a:xfrm>
          <a:prstGeom prst="rect">
            <a:avLst/>
          </a:prstGeom>
        </p:spPr>
      </p:pic>
      <p:sp>
        <p:nvSpPr>
          <p:cNvPr name="TextBox 7" id="7"/>
          <p:cNvSpPr txBox="true"/>
          <p:nvPr/>
        </p:nvSpPr>
        <p:spPr>
          <a:xfrm rot="0">
            <a:off x="962749" y="1257300"/>
            <a:ext cx="16296551" cy="733425"/>
          </a:xfrm>
          <a:prstGeom prst="rect">
            <a:avLst/>
          </a:prstGeom>
        </p:spPr>
        <p:txBody>
          <a:bodyPr anchor="t" rtlCol="false" tIns="0" lIns="0" bIns="0" rIns="0">
            <a:spAutoFit/>
          </a:bodyPr>
          <a:lstStyle/>
          <a:p>
            <a:pPr algn="ctr">
              <a:lnSpc>
                <a:spcPts val="5250"/>
              </a:lnSpc>
            </a:pPr>
            <a:r>
              <a:rPr lang="en-US" sz="5000" spc="250">
                <a:solidFill>
                  <a:srgbClr val="2B4A9D"/>
                </a:solidFill>
                <a:latin typeface="Poppins ExtraBold"/>
              </a:rPr>
              <a:t>RECOMMENDATION AND CONCLUSION</a:t>
            </a:r>
          </a:p>
        </p:txBody>
      </p:sp>
      <p:sp>
        <p:nvSpPr>
          <p:cNvPr name="TextBox 8" id="8"/>
          <p:cNvSpPr txBox="true"/>
          <p:nvPr/>
        </p:nvSpPr>
        <p:spPr>
          <a:xfrm rot="0">
            <a:off x="619537" y="3132255"/>
            <a:ext cx="17259300" cy="1607947"/>
          </a:xfrm>
          <a:prstGeom prst="rect">
            <a:avLst/>
          </a:prstGeom>
        </p:spPr>
        <p:txBody>
          <a:bodyPr anchor="t" rtlCol="false" tIns="0" lIns="0" bIns="0" rIns="0">
            <a:spAutoFit/>
          </a:bodyPr>
          <a:lstStyle/>
          <a:p>
            <a:pPr marL="662812" indent="-331406" lvl="1">
              <a:lnSpc>
                <a:spcPts val="4297"/>
              </a:lnSpc>
              <a:buFont typeface="Arial"/>
              <a:buChar char="•"/>
            </a:pPr>
            <a:r>
              <a:rPr lang="en-US" sz="3069">
                <a:solidFill>
                  <a:srgbClr val="2B4A9D"/>
                </a:solidFill>
                <a:latin typeface="Open Sans Extra Bold"/>
              </a:rPr>
              <a:t>From research, it was seen that alcoholism, social media, and early marriages all contributed directly or indirectly to the rise in crime against women in India over the years.</a:t>
            </a:r>
          </a:p>
        </p:txBody>
      </p:sp>
      <p:sp>
        <p:nvSpPr>
          <p:cNvPr name="TextBox 9" id="9"/>
          <p:cNvSpPr txBox="true"/>
          <p:nvPr/>
        </p:nvSpPr>
        <p:spPr>
          <a:xfrm rot="0">
            <a:off x="564085" y="5086350"/>
            <a:ext cx="16733315" cy="3236722"/>
          </a:xfrm>
          <a:prstGeom prst="rect">
            <a:avLst/>
          </a:prstGeom>
        </p:spPr>
        <p:txBody>
          <a:bodyPr anchor="t" rtlCol="false" tIns="0" lIns="0" bIns="0" rIns="0">
            <a:spAutoFit/>
          </a:bodyPr>
          <a:lstStyle/>
          <a:p>
            <a:pPr marL="662812" indent="-331406" lvl="1">
              <a:lnSpc>
                <a:spcPts val="4297"/>
              </a:lnSpc>
              <a:buFont typeface="Arial"/>
              <a:buChar char="•"/>
            </a:pPr>
            <a:r>
              <a:rPr lang="en-US" sz="3069">
                <a:solidFill>
                  <a:srgbClr val="2B4A9D"/>
                </a:solidFill>
                <a:latin typeface="Open Sans Extra Bold"/>
              </a:rPr>
              <a:t>There should be prohibition of alcohol use in mass gatherings in institutions, public places like trains and buses. The number of alcohol outlets should be decreased. The age for purchasing alcohol may be raised by some years. Special checks on festive occasions are recommended with the help of breath analyzers. Involuntary treatment of persons with alcohol dependence should be carried out.</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19537" y="8172754"/>
            <a:ext cx="1635964" cy="1633346"/>
            <a:chOff x="0" y="0"/>
            <a:chExt cx="6350000" cy="6339840"/>
          </a:xfrm>
        </p:grpSpPr>
        <p:sp>
          <p:nvSpPr>
            <p:cNvPr name="Freeform 3" id="3"/>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grpSp>
        <p:nvGrpSpPr>
          <p:cNvPr name="Group 4" id="4"/>
          <p:cNvGrpSpPr/>
          <p:nvPr/>
        </p:nvGrpSpPr>
        <p:grpSpPr>
          <a:xfrm rot="5400000">
            <a:off x="618228" y="566151"/>
            <a:ext cx="1635964" cy="1633346"/>
            <a:chOff x="0" y="0"/>
            <a:chExt cx="6350000" cy="6339840"/>
          </a:xfrm>
        </p:grpSpPr>
        <p:sp>
          <p:nvSpPr>
            <p:cNvPr name="Freeform 5" id="5"/>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pic>
        <p:nvPicPr>
          <p:cNvPr name="Picture 6" id="6"/>
          <p:cNvPicPr>
            <a:picLocks noChangeAspect="true"/>
          </p:cNvPicPr>
          <p:nvPr/>
        </p:nvPicPr>
        <p:blipFill>
          <a:blip r:embed="rId2"/>
          <a:srcRect l="0" t="31423" r="0" b="27341"/>
          <a:stretch>
            <a:fillRect/>
          </a:stretch>
        </p:blipFill>
        <p:spPr>
          <a:xfrm flipH="false" flipV="false" rot="0">
            <a:off x="15521766" y="394430"/>
            <a:ext cx="2023284" cy="834295"/>
          </a:xfrm>
          <a:prstGeom prst="rect">
            <a:avLst/>
          </a:prstGeom>
        </p:spPr>
      </p:pic>
      <p:sp>
        <p:nvSpPr>
          <p:cNvPr name="TextBox 7" id="7"/>
          <p:cNvSpPr txBox="true"/>
          <p:nvPr/>
        </p:nvSpPr>
        <p:spPr>
          <a:xfrm rot="0">
            <a:off x="962749" y="1257300"/>
            <a:ext cx="16296551" cy="733425"/>
          </a:xfrm>
          <a:prstGeom prst="rect">
            <a:avLst/>
          </a:prstGeom>
        </p:spPr>
        <p:txBody>
          <a:bodyPr anchor="t" rtlCol="false" tIns="0" lIns="0" bIns="0" rIns="0">
            <a:spAutoFit/>
          </a:bodyPr>
          <a:lstStyle/>
          <a:p>
            <a:pPr algn="ctr">
              <a:lnSpc>
                <a:spcPts val="5250"/>
              </a:lnSpc>
            </a:pPr>
            <a:r>
              <a:rPr lang="en-US" sz="5000" spc="250">
                <a:solidFill>
                  <a:srgbClr val="2B4A9D"/>
                </a:solidFill>
                <a:latin typeface="Poppins ExtraBold"/>
              </a:rPr>
              <a:t>RECOMMENDATION AND CONCLUSION</a:t>
            </a:r>
          </a:p>
        </p:txBody>
      </p:sp>
      <p:sp>
        <p:nvSpPr>
          <p:cNvPr name="TextBox 8" id="8"/>
          <p:cNvSpPr txBox="true"/>
          <p:nvPr/>
        </p:nvSpPr>
        <p:spPr>
          <a:xfrm rot="0">
            <a:off x="705262" y="3535553"/>
            <a:ext cx="17259300" cy="1607947"/>
          </a:xfrm>
          <a:prstGeom prst="rect">
            <a:avLst/>
          </a:prstGeom>
        </p:spPr>
        <p:txBody>
          <a:bodyPr anchor="t" rtlCol="false" tIns="0" lIns="0" bIns="0" rIns="0">
            <a:spAutoFit/>
          </a:bodyPr>
          <a:lstStyle/>
          <a:p>
            <a:pPr marL="662812" indent="-331406" lvl="1">
              <a:lnSpc>
                <a:spcPts val="4297"/>
              </a:lnSpc>
              <a:buFont typeface="Arial"/>
              <a:buChar char="•"/>
            </a:pPr>
            <a:r>
              <a:rPr lang="en-US" sz="3069">
                <a:solidFill>
                  <a:srgbClr val="2B4A9D"/>
                </a:solidFill>
                <a:latin typeface="Open Sans Extra Bold"/>
              </a:rPr>
              <a:t>Sexual material should be censored. Good themes, which condemn violence and glorify rehabilitation of the victim, should be projected. This would go a long way in reducing the number of rape cases.</a:t>
            </a:r>
          </a:p>
        </p:txBody>
      </p:sp>
      <p:sp>
        <p:nvSpPr>
          <p:cNvPr name="TextBox 9" id="9"/>
          <p:cNvSpPr txBox="true"/>
          <p:nvPr/>
        </p:nvSpPr>
        <p:spPr>
          <a:xfrm rot="0">
            <a:off x="762412" y="5832496"/>
            <a:ext cx="17439863" cy="1065022"/>
          </a:xfrm>
          <a:prstGeom prst="rect">
            <a:avLst/>
          </a:prstGeom>
        </p:spPr>
        <p:txBody>
          <a:bodyPr anchor="t" rtlCol="false" tIns="0" lIns="0" bIns="0" rIns="0">
            <a:spAutoFit/>
          </a:bodyPr>
          <a:lstStyle/>
          <a:p>
            <a:pPr marL="662812" indent="-331406" lvl="1">
              <a:lnSpc>
                <a:spcPts val="4297"/>
              </a:lnSpc>
              <a:buFont typeface="Arial"/>
              <a:buChar char="•"/>
            </a:pPr>
            <a:r>
              <a:rPr lang="en-US" sz="3069">
                <a:solidFill>
                  <a:srgbClr val="2B4A9D"/>
                </a:solidFill>
                <a:latin typeface="Open Sans Extra Bold"/>
              </a:rPr>
              <a:t>Code of conduct at work place, school and home, with respect to interaction with persons of opposite sex should be outlined and implemented.</a:t>
            </a:r>
          </a:p>
        </p:txBody>
      </p:sp>
      <p:sp>
        <p:nvSpPr>
          <p:cNvPr name="TextBox 10" id="10"/>
          <p:cNvSpPr txBox="true"/>
          <p:nvPr/>
        </p:nvSpPr>
        <p:spPr>
          <a:xfrm rot="0">
            <a:off x="800512" y="7583318"/>
            <a:ext cx="16230600" cy="1065022"/>
          </a:xfrm>
          <a:prstGeom prst="rect">
            <a:avLst/>
          </a:prstGeom>
        </p:spPr>
        <p:txBody>
          <a:bodyPr anchor="t" rtlCol="false" tIns="0" lIns="0" bIns="0" rIns="0">
            <a:spAutoFit/>
          </a:bodyPr>
          <a:lstStyle/>
          <a:p>
            <a:pPr marL="662812" indent="-331406" lvl="1">
              <a:lnSpc>
                <a:spcPts val="4297"/>
              </a:lnSpc>
              <a:buFont typeface="Arial"/>
              <a:buChar char="•"/>
            </a:pPr>
            <a:r>
              <a:rPr lang="en-US" sz="3069">
                <a:solidFill>
                  <a:srgbClr val="2B4A9D"/>
                </a:solidFill>
                <a:latin typeface="Open Sans Extra Bold"/>
              </a:rPr>
              <a:t>Efficient and accountable law enforcement machinery at all levels (administration, government, police and judiciary) is needed.</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19537" y="8172754"/>
            <a:ext cx="1635964" cy="1633346"/>
            <a:chOff x="0" y="0"/>
            <a:chExt cx="6350000" cy="6339840"/>
          </a:xfrm>
        </p:grpSpPr>
        <p:sp>
          <p:nvSpPr>
            <p:cNvPr name="Freeform 3" id="3"/>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grpSp>
        <p:nvGrpSpPr>
          <p:cNvPr name="Group 4" id="4"/>
          <p:cNvGrpSpPr/>
          <p:nvPr/>
        </p:nvGrpSpPr>
        <p:grpSpPr>
          <a:xfrm rot="5400000">
            <a:off x="618228" y="566151"/>
            <a:ext cx="1635964" cy="1633346"/>
            <a:chOff x="0" y="0"/>
            <a:chExt cx="6350000" cy="6339840"/>
          </a:xfrm>
        </p:grpSpPr>
        <p:sp>
          <p:nvSpPr>
            <p:cNvPr name="Freeform 5" id="5"/>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pic>
        <p:nvPicPr>
          <p:cNvPr name="Picture 6" id="6"/>
          <p:cNvPicPr>
            <a:picLocks noChangeAspect="true"/>
          </p:cNvPicPr>
          <p:nvPr/>
        </p:nvPicPr>
        <p:blipFill>
          <a:blip r:embed="rId2"/>
          <a:srcRect l="0" t="31423" r="0" b="27341"/>
          <a:stretch>
            <a:fillRect/>
          </a:stretch>
        </p:blipFill>
        <p:spPr>
          <a:xfrm flipH="false" flipV="false" rot="0">
            <a:off x="15521766" y="394430"/>
            <a:ext cx="2023284" cy="834295"/>
          </a:xfrm>
          <a:prstGeom prst="rect">
            <a:avLst/>
          </a:prstGeom>
        </p:spPr>
      </p:pic>
      <p:sp>
        <p:nvSpPr>
          <p:cNvPr name="TextBox 7" id="7"/>
          <p:cNvSpPr txBox="true"/>
          <p:nvPr/>
        </p:nvSpPr>
        <p:spPr>
          <a:xfrm rot="0">
            <a:off x="962749" y="1257300"/>
            <a:ext cx="16296551" cy="733425"/>
          </a:xfrm>
          <a:prstGeom prst="rect">
            <a:avLst/>
          </a:prstGeom>
        </p:spPr>
        <p:txBody>
          <a:bodyPr anchor="t" rtlCol="false" tIns="0" lIns="0" bIns="0" rIns="0">
            <a:spAutoFit/>
          </a:bodyPr>
          <a:lstStyle/>
          <a:p>
            <a:pPr algn="ctr">
              <a:lnSpc>
                <a:spcPts val="5250"/>
              </a:lnSpc>
            </a:pPr>
            <a:r>
              <a:rPr lang="en-US" sz="5000" spc="250">
                <a:solidFill>
                  <a:srgbClr val="2B4A9D"/>
                </a:solidFill>
                <a:latin typeface="Poppins ExtraBold"/>
              </a:rPr>
              <a:t>RECOMMENDATION AND CONCLUSION</a:t>
            </a:r>
          </a:p>
        </p:txBody>
      </p:sp>
      <p:sp>
        <p:nvSpPr>
          <p:cNvPr name="TextBox 8" id="8"/>
          <p:cNvSpPr txBox="true"/>
          <p:nvPr/>
        </p:nvSpPr>
        <p:spPr>
          <a:xfrm rot="0">
            <a:off x="619537" y="2886778"/>
            <a:ext cx="17797047" cy="1065022"/>
          </a:xfrm>
          <a:prstGeom prst="rect">
            <a:avLst/>
          </a:prstGeom>
        </p:spPr>
        <p:txBody>
          <a:bodyPr anchor="t" rtlCol="false" tIns="0" lIns="0" bIns="0" rIns="0">
            <a:spAutoFit/>
          </a:bodyPr>
          <a:lstStyle/>
          <a:p>
            <a:pPr marL="662812" indent="-331406" lvl="1">
              <a:lnSpc>
                <a:spcPts val="4297"/>
              </a:lnSpc>
              <a:buFont typeface="Arial"/>
              <a:buChar char="•"/>
            </a:pPr>
            <a:r>
              <a:rPr lang="en-US" sz="3069">
                <a:solidFill>
                  <a:srgbClr val="2B4A9D"/>
                </a:solidFill>
                <a:latin typeface="Open Sans Extra Bold"/>
              </a:rPr>
              <a:t>Gender sensitization by parents and teachers is needed regarding the sensitivities and boundaries of man-woman relationships.</a:t>
            </a:r>
          </a:p>
        </p:txBody>
      </p:sp>
      <p:sp>
        <p:nvSpPr>
          <p:cNvPr name="TextBox 9" id="9"/>
          <p:cNvSpPr txBox="true"/>
          <p:nvPr/>
        </p:nvSpPr>
        <p:spPr>
          <a:xfrm rot="0">
            <a:off x="619537" y="4847150"/>
            <a:ext cx="17545050" cy="1065022"/>
          </a:xfrm>
          <a:prstGeom prst="rect">
            <a:avLst/>
          </a:prstGeom>
        </p:spPr>
        <p:txBody>
          <a:bodyPr anchor="t" rtlCol="false" tIns="0" lIns="0" bIns="0" rIns="0">
            <a:spAutoFit/>
          </a:bodyPr>
          <a:lstStyle/>
          <a:p>
            <a:pPr marL="662812" indent="-331406" lvl="1">
              <a:lnSpc>
                <a:spcPts val="4297"/>
              </a:lnSpc>
              <a:buFont typeface="Arial"/>
              <a:buChar char="•"/>
            </a:pPr>
            <a:r>
              <a:rPr lang="en-US" sz="3069">
                <a:solidFill>
                  <a:srgbClr val="2B4A9D"/>
                </a:solidFill>
                <a:latin typeface="Open Sans Extra Bold"/>
              </a:rPr>
              <a:t>Parents and teachers should strive to infuse good moral and religious values in children and serve as role models.</a:t>
            </a:r>
          </a:p>
        </p:txBody>
      </p:sp>
      <p:sp>
        <p:nvSpPr>
          <p:cNvPr name="TextBox 10" id="10"/>
          <p:cNvSpPr txBox="true"/>
          <p:nvPr/>
        </p:nvSpPr>
        <p:spPr>
          <a:xfrm rot="0">
            <a:off x="619537" y="6807522"/>
            <a:ext cx="16264716" cy="1065022"/>
          </a:xfrm>
          <a:prstGeom prst="rect">
            <a:avLst/>
          </a:prstGeom>
        </p:spPr>
        <p:txBody>
          <a:bodyPr anchor="t" rtlCol="false" tIns="0" lIns="0" bIns="0" rIns="0">
            <a:spAutoFit/>
          </a:bodyPr>
          <a:lstStyle/>
          <a:p>
            <a:pPr marL="662812" indent="-331406" lvl="1">
              <a:lnSpc>
                <a:spcPts val="4297"/>
              </a:lnSpc>
              <a:buFont typeface="Arial"/>
              <a:buChar char="•"/>
            </a:pPr>
            <a:r>
              <a:rPr lang="en-US" sz="3069">
                <a:solidFill>
                  <a:srgbClr val="2B4A9D"/>
                </a:solidFill>
                <a:latin typeface="Open Sans Extra Bold"/>
              </a:rPr>
              <a:t>Last, but not the least, If we are sincere we will get the results. Let us all say “No” to violence against women.</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19537" y="8172754"/>
            <a:ext cx="1635964" cy="1633346"/>
            <a:chOff x="0" y="0"/>
            <a:chExt cx="6350000" cy="6339840"/>
          </a:xfrm>
        </p:grpSpPr>
        <p:sp>
          <p:nvSpPr>
            <p:cNvPr name="Freeform 3" id="3"/>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grpSp>
        <p:nvGrpSpPr>
          <p:cNvPr name="Group 4" id="4"/>
          <p:cNvGrpSpPr/>
          <p:nvPr/>
        </p:nvGrpSpPr>
        <p:grpSpPr>
          <a:xfrm rot="5400000">
            <a:off x="618228" y="566151"/>
            <a:ext cx="1635964" cy="1633346"/>
            <a:chOff x="0" y="0"/>
            <a:chExt cx="6350000" cy="6339840"/>
          </a:xfrm>
        </p:grpSpPr>
        <p:sp>
          <p:nvSpPr>
            <p:cNvPr name="Freeform 5" id="5"/>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pic>
        <p:nvPicPr>
          <p:cNvPr name="Picture 6" id="6"/>
          <p:cNvPicPr>
            <a:picLocks noChangeAspect="true"/>
          </p:cNvPicPr>
          <p:nvPr/>
        </p:nvPicPr>
        <p:blipFill>
          <a:blip r:embed="rId2"/>
          <a:srcRect l="0" t="31423" r="0" b="27341"/>
          <a:stretch>
            <a:fillRect/>
          </a:stretch>
        </p:blipFill>
        <p:spPr>
          <a:xfrm flipH="false" flipV="false" rot="0">
            <a:off x="15521766" y="394430"/>
            <a:ext cx="2023284" cy="834295"/>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0">
            <a:off x="11010370" y="2877092"/>
            <a:ext cx="7277630" cy="4089103"/>
          </a:xfrm>
          <a:prstGeom prst="rect">
            <a:avLst/>
          </a:prstGeom>
        </p:spPr>
      </p:pic>
      <p:sp>
        <p:nvSpPr>
          <p:cNvPr name="TextBox 8" id="8"/>
          <p:cNvSpPr txBox="true"/>
          <p:nvPr/>
        </p:nvSpPr>
        <p:spPr>
          <a:xfrm rot="0">
            <a:off x="3943285" y="3400967"/>
            <a:ext cx="8008322" cy="3504219"/>
          </a:xfrm>
          <a:prstGeom prst="rect">
            <a:avLst/>
          </a:prstGeom>
        </p:spPr>
        <p:txBody>
          <a:bodyPr anchor="t" rtlCol="false" tIns="0" lIns="0" bIns="0" rIns="0">
            <a:spAutoFit/>
          </a:bodyPr>
          <a:lstStyle/>
          <a:p>
            <a:pPr algn="ctr">
              <a:lnSpc>
                <a:spcPts val="12900"/>
              </a:lnSpc>
            </a:pPr>
            <a:r>
              <a:rPr lang="en-US" sz="15732">
                <a:solidFill>
                  <a:srgbClr val="000000"/>
                </a:solidFill>
                <a:latin typeface="Playlist Script"/>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19537" y="8172754"/>
            <a:ext cx="1635964" cy="1633346"/>
            <a:chOff x="0" y="0"/>
            <a:chExt cx="6350000" cy="6339840"/>
          </a:xfrm>
        </p:grpSpPr>
        <p:sp>
          <p:nvSpPr>
            <p:cNvPr name="Freeform 3" id="3"/>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grpSp>
        <p:nvGrpSpPr>
          <p:cNvPr name="Group 4" id="4"/>
          <p:cNvGrpSpPr/>
          <p:nvPr/>
        </p:nvGrpSpPr>
        <p:grpSpPr>
          <a:xfrm rot="5400000">
            <a:off x="618228" y="566151"/>
            <a:ext cx="1635964" cy="1633346"/>
            <a:chOff x="0" y="0"/>
            <a:chExt cx="6350000" cy="6339840"/>
          </a:xfrm>
        </p:grpSpPr>
        <p:sp>
          <p:nvSpPr>
            <p:cNvPr name="Freeform 5" id="5"/>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pic>
        <p:nvPicPr>
          <p:cNvPr name="Picture 6" id="6"/>
          <p:cNvPicPr>
            <a:picLocks noChangeAspect="true"/>
          </p:cNvPicPr>
          <p:nvPr/>
        </p:nvPicPr>
        <p:blipFill>
          <a:blip r:embed="rId2"/>
          <a:srcRect l="0" t="31423" r="0" b="27341"/>
          <a:stretch>
            <a:fillRect/>
          </a:stretch>
        </p:blipFill>
        <p:spPr>
          <a:xfrm flipH="false" flipV="false" rot="0">
            <a:off x="15521766" y="394430"/>
            <a:ext cx="2023284" cy="834295"/>
          </a:xfrm>
          <a:prstGeom prst="rect">
            <a:avLst/>
          </a:prstGeom>
        </p:spPr>
      </p:pic>
      <p:pic>
        <p:nvPicPr>
          <p:cNvPr name="Picture 7" id="7"/>
          <p:cNvPicPr>
            <a:picLocks noChangeAspect="true"/>
          </p:cNvPicPr>
          <p:nvPr/>
        </p:nvPicPr>
        <p:blipFill>
          <a:blip r:embed="rId3"/>
          <a:srcRect l="29372" t="21486" r="27240" b="28227"/>
          <a:stretch>
            <a:fillRect/>
          </a:stretch>
        </p:blipFill>
        <p:spPr>
          <a:xfrm flipH="false" flipV="false" rot="0">
            <a:off x="2602597" y="1952735"/>
            <a:ext cx="11618460" cy="7570677"/>
          </a:xfrm>
          <a:prstGeom prst="rect">
            <a:avLst/>
          </a:prstGeom>
        </p:spPr>
      </p:pic>
      <p:sp>
        <p:nvSpPr>
          <p:cNvPr name="TextBox 8" id="8"/>
          <p:cNvSpPr txBox="true"/>
          <p:nvPr/>
        </p:nvSpPr>
        <p:spPr>
          <a:xfrm rot="0">
            <a:off x="3875620" y="954198"/>
            <a:ext cx="8183276" cy="733425"/>
          </a:xfrm>
          <a:prstGeom prst="rect">
            <a:avLst/>
          </a:prstGeom>
        </p:spPr>
        <p:txBody>
          <a:bodyPr anchor="t" rtlCol="false" tIns="0" lIns="0" bIns="0" rIns="0">
            <a:spAutoFit/>
          </a:bodyPr>
          <a:lstStyle/>
          <a:p>
            <a:pPr algn="ctr">
              <a:lnSpc>
                <a:spcPts val="5250"/>
              </a:lnSpc>
            </a:pPr>
            <a:r>
              <a:rPr lang="en-US" sz="5000" spc="250">
                <a:solidFill>
                  <a:srgbClr val="2B4A9D"/>
                </a:solidFill>
                <a:latin typeface="Poppins ExtraBold"/>
              </a:rPr>
              <a:t>MEET THE TEAM</a:t>
            </a:r>
          </a:p>
        </p:txBody>
      </p:sp>
      <p:sp>
        <p:nvSpPr>
          <p:cNvPr name="TextBox 9" id="9"/>
          <p:cNvSpPr txBox="true"/>
          <p:nvPr/>
        </p:nvSpPr>
        <p:spPr>
          <a:xfrm rot="0">
            <a:off x="2118332" y="1620948"/>
            <a:ext cx="7025668" cy="596900"/>
          </a:xfrm>
          <a:prstGeom prst="rect">
            <a:avLst/>
          </a:prstGeom>
        </p:spPr>
        <p:txBody>
          <a:bodyPr anchor="t" rtlCol="false" tIns="0" lIns="0" bIns="0" rIns="0">
            <a:spAutoFit/>
          </a:bodyPr>
          <a:lstStyle/>
          <a:p>
            <a:pPr algn="ctr" marL="755651" indent="-377825" lvl="1">
              <a:lnSpc>
                <a:spcPts val="4900"/>
              </a:lnSpc>
              <a:buFont typeface="Arial"/>
              <a:buChar char="•"/>
            </a:pPr>
            <a:r>
              <a:rPr lang="en-US" sz="3500">
                <a:solidFill>
                  <a:srgbClr val="2B4A9D"/>
                </a:solidFill>
                <a:latin typeface="Open Sans Extra Bold"/>
              </a:rPr>
              <a:t>OTHER GROUP MEMBERS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700000">
            <a:off x="15004959" y="1860459"/>
            <a:ext cx="6566081" cy="6566081"/>
            <a:chOff x="0" y="0"/>
            <a:chExt cx="1913890" cy="1913890"/>
          </a:xfrm>
        </p:grpSpPr>
        <p:sp>
          <p:nvSpPr>
            <p:cNvPr name="Freeform 3" id="3"/>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4" id="4"/>
          <p:cNvGrpSpPr/>
          <p:nvPr/>
        </p:nvGrpSpPr>
        <p:grpSpPr>
          <a:xfrm rot="2700000">
            <a:off x="15361560" y="2217060"/>
            <a:ext cx="5852880" cy="5852880"/>
            <a:chOff x="0" y="0"/>
            <a:chExt cx="1913890" cy="1913890"/>
          </a:xfrm>
        </p:grpSpPr>
        <p:sp>
          <p:nvSpPr>
            <p:cNvPr name="Freeform 5" id="5"/>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6" id="6"/>
          <p:cNvGrpSpPr/>
          <p:nvPr/>
        </p:nvGrpSpPr>
        <p:grpSpPr>
          <a:xfrm rot="2700000">
            <a:off x="11768002" y="8153251"/>
            <a:ext cx="6164339" cy="6164339"/>
            <a:chOff x="0" y="0"/>
            <a:chExt cx="1913890" cy="1913890"/>
          </a:xfrm>
        </p:grpSpPr>
        <p:sp>
          <p:nvSpPr>
            <p:cNvPr name="Freeform 7" id="7"/>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8" id="8"/>
          <p:cNvGrpSpPr>
            <a:grpSpLocks noChangeAspect="true"/>
          </p:cNvGrpSpPr>
          <p:nvPr/>
        </p:nvGrpSpPr>
        <p:grpSpPr>
          <a:xfrm rot="0">
            <a:off x="13645079" y="1205434"/>
            <a:ext cx="3810994" cy="5073839"/>
            <a:chOff x="0" y="0"/>
            <a:chExt cx="3663950" cy="4878070"/>
          </a:xfrm>
        </p:grpSpPr>
        <p:sp>
          <p:nvSpPr>
            <p:cNvPr name="Freeform 9" id="9"/>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2"/>
              <a:stretch>
                <a:fillRect l="-50291" r="-50291" t="0" b="0"/>
              </a:stretch>
            </a:blipFill>
          </p:spPr>
        </p:sp>
        <p:sp>
          <p:nvSpPr>
            <p:cNvPr name="Freeform 10" id="10"/>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1" id="11"/>
          <p:cNvGrpSpPr>
            <a:grpSpLocks noChangeAspect="true"/>
          </p:cNvGrpSpPr>
          <p:nvPr/>
        </p:nvGrpSpPr>
        <p:grpSpPr>
          <a:xfrm rot="0">
            <a:off x="12888571" y="5143500"/>
            <a:ext cx="3309624" cy="4406332"/>
            <a:chOff x="0" y="0"/>
            <a:chExt cx="3663950" cy="4878070"/>
          </a:xfrm>
        </p:grpSpPr>
        <p:sp>
          <p:nvSpPr>
            <p:cNvPr name="Freeform 12" id="12"/>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3"/>
              <a:stretch>
                <a:fillRect l="-50291" r="-50291" t="0" b="0"/>
              </a:stretch>
            </a:blipFill>
          </p:spPr>
        </p:sp>
        <p:sp>
          <p:nvSpPr>
            <p:cNvPr name="Freeform 13" id="13"/>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sp>
        <p:nvSpPr>
          <p:cNvPr name="TextBox 14" id="14"/>
          <p:cNvSpPr txBox="true"/>
          <p:nvPr/>
        </p:nvSpPr>
        <p:spPr>
          <a:xfrm rot="0">
            <a:off x="1028700" y="1234009"/>
            <a:ext cx="9135755" cy="733425"/>
          </a:xfrm>
          <a:prstGeom prst="rect">
            <a:avLst/>
          </a:prstGeom>
        </p:spPr>
        <p:txBody>
          <a:bodyPr anchor="t" rtlCol="false" tIns="0" lIns="0" bIns="0" rIns="0">
            <a:spAutoFit/>
          </a:bodyPr>
          <a:lstStyle/>
          <a:p>
            <a:pPr algn="ctr">
              <a:lnSpc>
                <a:spcPts val="5250"/>
              </a:lnSpc>
            </a:pPr>
            <a:r>
              <a:rPr lang="en-US" sz="5000" spc="250">
                <a:solidFill>
                  <a:srgbClr val="2B4A9D"/>
                </a:solidFill>
                <a:latin typeface="Poppins ExtraBold"/>
              </a:rPr>
              <a:t>PROBLEM STATEMENT</a:t>
            </a:r>
          </a:p>
        </p:txBody>
      </p:sp>
      <p:grpSp>
        <p:nvGrpSpPr>
          <p:cNvPr name="Group 15" id="15"/>
          <p:cNvGrpSpPr/>
          <p:nvPr/>
        </p:nvGrpSpPr>
        <p:grpSpPr>
          <a:xfrm rot="5400000">
            <a:off x="-1309" y="1309"/>
            <a:ext cx="1635964" cy="1633346"/>
            <a:chOff x="0" y="0"/>
            <a:chExt cx="6350000" cy="6339840"/>
          </a:xfrm>
        </p:grpSpPr>
        <p:sp>
          <p:nvSpPr>
            <p:cNvPr name="Freeform 16" id="16"/>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sp>
        <p:nvSpPr>
          <p:cNvPr name="TextBox 17" id="17"/>
          <p:cNvSpPr txBox="true"/>
          <p:nvPr/>
        </p:nvSpPr>
        <p:spPr>
          <a:xfrm rot="0">
            <a:off x="522752" y="2300074"/>
            <a:ext cx="11968689" cy="3236722"/>
          </a:xfrm>
          <a:prstGeom prst="rect">
            <a:avLst/>
          </a:prstGeom>
        </p:spPr>
        <p:txBody>
          <a:bodyPr anchor="t" rtlCol="false" tIns="0" lIns="0" bIns="0" rIns="0">
            <a:spAutoFit/>
          </a:bodyPr>
          <a:lstStyle/>
          <a:p>
            <a:pPr marL="662812" indent="-331406" lvl="1">
              <a:lnSpc>
                <a:spcPts val="4297"/>
              </a:lnSpc>
              <a:buFont typeface="Arial"/>
              <a:buChar char="•"/>
            </a:pPr>
            <a:r>
              <a:rPr lang="en-US" sz="3069">
                <a:solidFill>
                  <a:srgbClr val="2B4A9D"/>
                </a:solidFill>
                <a:latin typeface="Open Sans Extra Bold"/>
              </a:rPr>
              <a:t>The number of violent crimes in India especially those against women including rape that are reported in official statistics are increasing with each passing year. This violence thrives within a milieu of steady economic growth, and increasing inequality between the rich and poor in Indian society.</a:t>
            </a:r>
          </a:p>
        </p:txBody>
      </p:sp>
      <p:pic>
        <p:nvPicPr>
          <p:cNvPr name="Picture 18" id="18"/>
          <p:cNvPicPr>
            <a:picLocks noChangeAspect="true"/>
          </p:cNvPicPr>
          <p:nvPr/>
        </p:nvPicPr>
        <p:blipFill>
          <a:blip r:embed="rId4"/>
          <a:srcRect l="0" t="33688" r="0" b="30782"/>
          <a:stretch>
            <a:fillRect/>
          </a:stretch>
        </p:blipFill>
        <p:spPr>
          <a:xfrm flipH="false" flipV="false" rot="0">
            <a:off x="14149389" y="194405"/>
            <a:ext cx="2718774" cy="965962"/>
          </a:xfrm>
          <a:prstGeom prst="rect">
            <a:avLst/>
          </a:prstGeom>
        </p:spPr>
      </p:pic>
      <p:sp>
        <p:nvSpPr>
          <p:cNvPr name="TextBox 19" id="19"/>
          <p:cNvSpPr txBox="true"/>
          <p:nvPr/>
        </p:nvSpPr>
        <p:spPr>
          <a:xfrm rot="0">
            <a:off x="522752" y="6021578"/>
            <a:ext cx="11968689" cy="3779647"/>
          </a:xfrm>
          <a:prstGeom prst="rect">
            <a:avLst/>
          </a:prstGeom>
        </p:spPr>
        <p:txBody>
          <a:bodyPr anchor="t" rtlCol="false" tIns="0" lIns="0" bIns="0" rIns="0">
            <a:spAutoFit/>
          </a:bodyPr>
          <a:lstStyle/>
          <a:p>
            <a:pPr marL="662812" indent="-331406" lvl="1">
              <a:lnSpc>
                <a:spcPts val="4297"/>
              </a:lnSpc>
              <a:buFont typeface="Arial"/>
              <a:buChar char="•"/>
            </a:pPr>
            <a:r>
              <a:rPr lang="en-US" sz="3069">
                <a:solidFill>
                  <a:srgbClr val="2B4A9D"/>
                </a:solidFill>
                <a:latin typeface="Open Sans Extra Bold"/>
              </a:rPr>
              <a:t>Ranging from the so-called eve teasing and outright sexual harassment on the street or workplace, to harassment for dowry, molestation in public transport vehicles, and the often-reported rape, these crimes against women reflect the vulnerability and deep-rooted problems related to the position of women in Indian society.</a:t>
            </a:r>
            <a:r>
              <a:rPr lang="en-US" sz="3069">
                <a:solidFill>
                  <a:srgbClr val="2B4A9D"/>
                </a:solidFill>
                <a:latin typeface="Open Sans Extra Bold"/>
              </a:rPr>
              <a:t>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19537" y="8172754"/>
            <a:ext cx="1635964" cy="1633346"/>
            <a:chOff x="0" y="0"/>
            <a:chExt cx="6350000" cy="6339840"/>
          </a:xfrm>
        </p:grpSpPr>
        <p:sp>
          <p:nvSpPr>
            <p:cNvPr name="Freeform 3" id="3"/>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grpSp>
        <p:nvGrpSpPr>
          <p:cNvPr name="Group 4" id="4"/>
          <p:cNvGrpSpPr/>
          <p:nvPr/>
        </p:nvGrpSpPr>
        <p:grpSpPr>
          <a:xfrm rot="5400000">
            <a:off x="618228" y="566151"/>
            <a:ext cx="1635964" cy="1633346"/>
            <a:chOff x="0" y="0"/>
            <a:chExt cx="6350000" cy="6339840"/>
          </a:xfrm>
        </p:grpSpPr>
        <p:sp>
          <p:nvSpPr>
            <p:cNvPr name="Freeform 5" id="5"/>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pic>
        <p:nvPicPr>
          <p:cNvPr name="Picture 6" id="6"/>
          <p:cNvPicPr>
            <a:picLocks noChangeAspect="true"/>
          </p:cNvPicPr>
          <p:nvPr/>
        </p:nvPicPr>
        <p:blipFill>
          <a:blip r:embed="rId2"/>
          <a:srcRect l="0" t="31423" r="0" b="27341"/>
          <a:stretch>
            <a:fillRect/>
          </a:stretch>
        </p:blipFill>
        <p:spPr>
          <a:xfrm flipH="false" flipV="false" rot="0">
            <a:off x="15521766" y="394430"/>
            <a:ext cx="2023284" cy="834295"/>
          </a:xfrm>
          <a:prstGeom prst="rect">
            <a:avLst/>
          </a:prstGeom>
        </p:spPr>
      </p:pic>
      <p:sp>
        <p:nvSpPr>
          <p:cNvPr name="TextBox 7" id="7"/>
          <p:cNvSpPr txBox="true"/>
          <p:nvPr/>
        </p:nvSpPr>
        <p:spPr>
          <a:xfrm rot="0">
            <a:off x="2822857" y="954198"/>
            <a:ext cx="9465339" cy="733425"/>
          </a:xfrm>
          <a:prstGeom prst="rect">
            <a:avLst/>
          </a:prstGeom>
        </p:spPr>
        <p:txBody>
          <a:bodyPr anchor="t" rtlCol="false" tIns="0" lIns="0" bIns="0" rIns="0">
            <a:spAutoFit/>
          </a:bodyPr>
          <a:lstStyle/>
          <a:p>
            <a:pPr algn="ctr">
              <a:lnSpc>
                <a:spcPts val="5250"/>
              </a:lnSpc>
            </a:pPr>
            <a:r>
              <a:rPr lang="en-US" sz="5000" spc="250">
                <a:solidFill>
                  <a:srgbClr val="2B4A9D"/>
                </a:solidFill>
                <a:latin typeface="Poppins ExtraBold"/>
              </a:rPr>
              <a:t>EXISTING WORKS</a:t>
            </a:r>
          </a:p>
        </p:txBody>
      </p:sp>
      <p:sp>
        <p:nvSpPr>
          <p:cNvPr name="TextBox 8" id="8"/>
          <p:cNvSpPr txBox="true"/>
          <p:nvPr/>
        </p:nvSpPr>
        <p:spPr>
          <a:xfrm rot="0">
            <a:off x="619537" y="2326808"/>
            <a:ext cx="16238497" cy="1603877"/>
          </a:xfrm>
          <a:prstGeom prst="rect">
            <a:avLst/>
          </a:prstGeom>
        </p:spPr>
        <p:txBody>
          <a:bodyPr anchor="t" rtlCol="false" tIns="0" lIns="0" bIns="0" rIns="0">
            <a:spAutoFit/>
          </a:bodyPr>
          <a:lstStyle/>
          <a:p>
            <a:pPr marL="662571" indent="-331286" lvl="1">
              <a:lnSpc>
                <a:spcPts val="4296"/>
              </a:lnSpc>
              <a:buFont typeface="Arial"/>
              <a:buChar char="•"/>
            </a:pPr>
            <a:r>
              <a:rPr lang="en-US" sz="3068">
                <a:solidFill>
                  <a:srgbClr val="2B4A9D"/>
                </a:solidFill>
                <a:latin typeface="Open Sans Extra Bold"/>
              </a:rPr>
              <a:t>Several works have been done relating to various issues on crime in India, taking specific crime as well as crime as a whole and crime deterrence and the need for reforms.</a:t>
            </a:r>
          </a:p>
        </p:txBody>
      </p:sp>
      <p:sp>
        <p:nvSpPr>
          <p:cNvPr name="TextBox 9" id="9"/>
          <p:cNvSpPr txBox="true"/>
          <p:nvPr/>
        </p:nvSpPr>
        <p:spPr>
          <a:xfrm rot="0">
            <a:off x="543969" y="4054510"/>
            <a:ext cx="17380472" cy="2150872"/>
          </a:xfrm>
          <a:prstGeom prst="rect">
            <a:avLst/>
          </a:prstGeom>
        </p:spPr>
        <p:txBody>
          <a:bodyPr anchor="t" rtlCol="false" tIns="0" lIns="0" bIns="0" rIns="0">
            <a:spAutoFit/>
          </a:bodyPr>
          <a:lstStyle/>
          <a:p>
            <a:pPr marL="662812" indent="-331406" lvl="1">
              <a:lnSpc>
                <a:spcPts val="4297"/>
              </a:lnSpc>
              <a:buFont typeface="Arial"/>
              <a:buChar char="•"/>
            </a:pPr>
            <a:r>
              <a:rPr lang="en-US" sz="3069">
                <a:solidFill>
                  <a:srgbClr val="2B4A9D"/>
                </a:solidFill>
                <a:latin typeface="Open Sans Extra Bold"/>
              </a:rPr>
              <a:t>Braithwaite (1975), Dreze and Khera (2000), Mukherjee, Rustagi and Krishnaji (2001), Shaban (2008), Dutta and Husain (2009), Bhatt and Pant (2011) and Nagarajan are examples of people that have published several works relating to crimes perpetrated against women in India.</a:t>
            </a:r>
          </a:p>
        </p:txBody>
      </p:sp>
      <p:sp>
        <p:nvSpPr>
          <p:cNvPr name="TextBox 10" id="10"/>
          <p:cNvSpPr txBox="true"/>
          <p:nvPr/>
        </p:nvSpPr>
        <p:spPr>
          <a:xfrm rot="0">
            <a:off x="488651" y="6564503"/>
            <a:ext cx="17435790" cy="2150872"/>
          </a:xfrm>
          <a:prstGeom prst="rect">
            <a:avLst/>
          </a:prstGeom>
        </p:spPr>
        <p:txBody>
          <a:bodyPr anchor="t" rtlCol="false" tIns="0" lIns="0" bIns="0" rIns="0">
            <a:spAutoFit/>
          </a:bodyPr>
          <a:lstStyle/>
          <a:p>
            <a:pPr marL="662812" indent="-331406" lvl="1">
              <a:lnSpc>
                <a:spcPts val="4297"/>
              </a:lnSpc>
              <a:buFont typeface="Arial"/>
              <a:buChar char="•"/>
            </a:pPr>
            <a:r>
              <a:rPr lang="en-US" sz="3069">
                <a:solidFill>
                  <a:srgbClr val="2B4A9D"/>
                </a:solidFill>
                <a:latin typeface="Open Sans Extra Bold"/>
              </a:rPr>
              <a:t>In a seminal work, Brownmiller (1975) shows how men as men, despite racial and class differences, sustain a common interest in dominating women as women over time and across cultures. Brownmiller argues that rape is “a conscious process of intimidation by which all men keep all women in a state of fear.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19537" y="8172754"/>
            <a:ext cx="1635964" cy="1633346"/>
            <a:chOff x="0" y="0"/>
            <a:chExt cx="6350000" cy="6339840"/>
          </a:xfrm>
        </p:grpSpPr>
        <p:sp>
          <p:nvSpPr>
            <p:cNvPr name="Freeform 3" id="3"/>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grpSp>
        <p:nvGrpSpPr>
          <p:cNvPr name="Group 4" id="4"/>
          <p:cNvGrpSpPr/>
          <p:nvPr/>
        </p:nvGrpSpPr>
        <p:grpSpPr>
          <a:xfrm rot="5400000">
            <a:off x="618228" y="566151"/>
            <a:ext cx="1635964" cy="1633346"/>
            <a:chOff x="0" y="0"/>
            <a:chExt cx="6350000" cy="6339840"/>
          </a:xfrm>
        </p:grpSpPr>
        <p:sp>
          <p:nvSpPr>
            <p:cNvPr name="Freeform 5" id="5"/>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pic>
        <p:nvPicPr>
          <p:cNvPr name="Picture 6" id="6"/>
          <p:cNvPicPr>
            <a:picLocks noChangeAspect="true"/>
          </p:cNvPicPr>
          <p:nvPr/>
        </p:nvPicPr>
        <p:blipFill>
          <a:blip r:embed="rId2"/>
          <a:srcRect l="0" t="31423" r="0" b="27341"/>
          <a:stretch>
            <a:fillRect/>
          </a:stretch>
        </p:blipFill>
        <p:spPr>
          <a:xfrm flipH="false" flipV="false" rot="0">
            <a:off x="15521766" y="394430"/>
            <a:ext cx="2023284" cy="834295"/>
          </a:xfrm>
          <a:prstGeom prst="rect">
            <a:avLst/>
          </a:prstGeom>
        </p:spPr>
      </p:pic>
      <p:sp>
        <p:nvSpPr>
          <p:cNvPr name="TextBox 7" id="7"/>
          <p:cNvSpPr txBox="true"/>
          <p:nvPr/>
        </p:nvSpPr>
        <p:spPr>
          <a:xfrm rot="0">
            <a:off x="2822857" y="954198"/>
            <a:ext cx="9465339" cy="733425"/>
          </a:xfrm>
          <a:prstGeom prst="rect">
            <a:avLst/>
          </a:prstGeom>
        </p:spPr>
        <p:txBody>
          <a:bodyPr anchor="t" rtlCol="false" tIns="0" lIns="0" bIns="0" rIns="0">
            <a:spAutoFit/>
          </a:bodyPr>
          <a:lstStyle/>
          <a:p>
            <a:pPr algn="ctr">
              <a:lnSpc>
                <a:spcPts val="5250"/>
              </a:lnSpc>
            </a:pPr>
            <a:r>
              <a:rPr lang="en-US" sz="5000" spc="250">
                <a:solidFill>
                  <a:srgbClr val="2B4A9D"/>
                </a:solidFill>
                <a:latin typeface="Poppins ExtraBold"/>
              </a:rPr>
              <a:t>EXISTING WORKS</a:t>
            </a:r>
          </a:p>
        </p:txBody>
      </p:sp>
      <p:sp>
        <p:nvSpPr>
          <p:cNvPr name="TextBox 8" id="8"/>
          <p:cNvSpPr txBox="true"/>
          <p:nvPr/>
        </p:nvSpPr>
        <p:spPr>
          <a:xfrm rot="0">
            <a:off x="1028700" y="5086350"/>
            <a:ext cx="17146229" cy="2150872"/>
          </a:xfrm>
          <a:prstGeom prst="rect">
            <a:avLst/>
          </a:prstGeom>
        </p:spPr>
        <p:txBody>
          <a:bodyPr anchor="t" rtlCol="false" tIns="0" lIns="0" bIns="0" rIns="0">
            <a:spAutoFit/>
          </a:bodyPr>
          <a:lstStyle/>
          <a:p>
            <a:pPr marL="662812" indent="-331406" lvl="1">
              <a:lnSpc>
                <a:spcPts val="4297"/>
              </a:lnSpc>
              <a:buFont typeface="Arial"/>
              <a:buChar char="•"/>
            </a:pPr>
            <a:r>
              <a:rPr lang="en-US" sz="3069">
                <a:solidFill>
                  <a:srgbClr val="2B4A9D"/>
                </a:solidFill>
                <a:latin typeface="Open Sans Extra Bold"/>
              </a:rPr>
              <a:t>This project is different from earlier studies in the sense that it covers 36 major states and tried to understand the relative prevalence of crimes against women in these states and also the factors that contribute to the large inter-state variance of crimes.</a:t>
            </a:r>
          </a:p>
        </p:txBody>
      </p:sp>
      <p:sp>
        <p:nvSpPr>
          <p:cNvPr name="TextBox 9" id="9"/>
          <p:cNvSpPr txBox="true"/>
          <p:nvPr/>
        </p:nvSpPr>
        <p:spPr>
          <a:xfrm rot="0">
            <a:off x="923925" y="3145028"/>
            <a:ext cx="17146229" cy="1065022"/>
          </a:xfrm>
          <a:prstGeom prst="rect">
            <a:avLst/>
          </a:prstGeom>
        </p:spPr>
        <p:txBody>
          <a:bodyPr anchor="t" rtlCol="false" tIns="0" lIns="0" bIns="0" rIns="0">
            <a:spAutoFit/>
          </a:bodyPr>
          <a:lstStyle/>
          <a:p>
            <a:pPr marL="662812" indent="-331406" lvl="1">
              <a:lnSpc>
                <a:spcPts val="4297"/>
              </a:lnSpc>
              <a:buFont typeface="Arial"/>
              <a:buChar char="•"/>
            </a:pPr>
            <a:r>
              <a:rPr lang="en-US" sz="3069">
                <a:solidFill>
                  <a:srgbClr val="2B4A9D"/>
                </a:solidFill>
                <a:latin typeface="Open Sans Extra Bold"/>
              </a:rPr>
              <a:t>All these studies mainly focused on the whole India as a country. But state level study is practically lacking in most of these works.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19537" y="8172754"/>
            <a:ext cx="1635964" cy="1633346"/>
            <a:chOff x="0" y="0"/>
            <a:chExt cx="6350000" cy="6339840"/>
          </a:xfrm>
        </p:grpSpPr>
        <p:sp>
          <p:nvSpPr>
            <p:cNvPr name="Freeform 3" id="3"/>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grpSp>
        <p:nvGrpSpPr>
          <p:cNvPr name="Group 4" id="4"/>
          <p:cNvGrpSpPr/>
          <p:nvPr/>
        </p:nvGrpSpPr>
        <p:grpSpPr>
          <a:xfrm rot="5400000">
            <a:off x="618228" y="566151"/>
            <a:ext cx="1635964" cy="1633346"/>
            <a:chOff x="0" y="0"/>
            <a:chExt cx="6350000" cy="6339840"/>
          </a:xfrm>
        </p:grpSpPr>
        <p:sp>
          <p:nvSpPr>
            <p:cNvPr name="Freeform 5" id="5"/>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pic>
        <p:nvPicPr>
          <p:cNvPr name="Picture 6" id="6"/>
          <p:cNvPicPr>
            <a:picLocks noChangeAspect="true"/>
          </p:cNvPicPr>
          <p:nvPr/>
        </p:nvPicPr>
        <p:blipFill>
          <a:blip r:embed="rId2"/>
          <a:srcRect l="0" t="31423" r="0" b="27341"/>
          <a:stretch>
            <a:fillRect/>
          </a:stretch>
        </p:blipFill>
        <p:spPr>
          <a:xfrm flipH="false" flipV="false" rot="0">
            <a:off x="15521766" y="394430"/>
            <a:ext cx="2023284" cy="834295"/>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0">
            <a:off x="2252883" y="404932"/>
            <a:ext cx="13268883" cy="9951662"/>
          </a:xfrm>
          <a:prstGeom prst="rect">
            <a:avLst/>
          </a:prstGeom>
        </p:spPr>
      </p:pic>
      <p:sp>
        <p:nvSpPr>
          <p:cNvPr name="TextBox 8" id="8"/>
          <p:cNvSpPr txBox="true"/>
          <p:nvPr/>
        </p:nvSpPr>
        <p:spPr>
          <a:xfrm rot="0">
            <a:off x="5052362" y="1057275"/>
            <a:ext cx="8183276" cy="733425"/>
          </a:xfrm>
          <a:prstGeom prst="rect">
            <a:avLst/>
          </a:prstGeom>
        </p:spPr>
        <p:txBody>
          <a:bodyPr anchor="t" rtlCol="false" tIns="0" lIns="0" bIns="0" rIns="0">
            <a:spAutoFit/>
          </a:bodyPr>
          <a:lstStyle/>
          <a:p>
            <a:pPr algn="ctr">
              <a:lnSpc>
                <a:spcPts val="5250"/>
              </a:lnSpc>
            </a:pPr>
            <a:r>
              <a:rPr lang="en-US" sz="5000" spc="250">
                <a:solidFill>
                  <a:srgbClr val="2B4A9D"/>
                </a:solidFill>
                <a:latin typeface="Poppins ExtraBold"/>
              </a:rPr>
              <a:t>OUR APPROACH</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19537" y="8172754"/>
            <a:ext cx="1635964" cy="1633346"/>
            <a:chOff x="0" y="0"/>
            <a:chExt cx="6350000" cy="6339840"/>
          </a:xfrm>
        </p:grpSpPr>
        <p:sp>
          <p:nvSpPr>
            <p:cNvPr name="Freeform 3" id="3"/>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grpSp>
        <p:nvGrpSpPr>
          <p:cNvPr name="Group 4" id="4"/>
          <p:cNvGrpSpPr/>
          <p:nvPr/>
        </p:nvGrpSpPr>
        <p:grpSpPr>
          <a:xfrm rot="5400000">
            <a:off x="618228" y="566151"/>
            <a:ext cx="1635964" cy="1633346"/>
            <a:chOff x="0" y="0"/>
            <a:chExt cx="6350000" cy="6339840"/>
          </a:xfrm>
        </p:grpSpPr>
        <p:sp>
          <p:nvSpPr>
            <p:cNvPr name="Freeform 5" id="5"/>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pic>
        <p:nvPicPr>
          <p:cNvPr name="Picture 6" id="6"/>
          <p:cNvPicPr>
            <a:picLocks noChangeAspect="true"/>
          </p:cNvPicPr>
          <p:nvPr/>
        </p:nvPicPr>
        <p:blipFill>
          <a:blip r:embed="rId2"/>
          <a:srcRect l="0" t="31423" r="0" b="27341"/>
          <a:stretch>
            <a:fillRect/>
          </a:stretch>
        </p:blipFill>
        <p:spPr>
          <a:xfrm flipH="false" flipV="false" rot="0">
            <a:off x="15521766" y="394430"/>
            <a:ext cx="2023284" cy="834295"/>
          </a:xfrm>
          <a:prstGeom prst="rect">
            <a:avLst/>
          </a:prstGeom>
        </p:spPr>
      </p:pic>
      <p:sp>
        <p:nvSpPr>
          <p:cNvPr name="TextBox 7" id="7"/>
          <p:cNvSpPr txBox="true"/>
          <p:nvPr/>
        </p:nvSpPr>
        <p:spPr>
          <a:xfrm rot="0">
            <a:off x="2822857" y="954198"/>
            <a:ext cx="9726364" cy="733425"/>
          </a:xfrm>
          <a:prstGeom prst="rect">
            <a:avLst/>
          </a:prstGeom>
        </p:spPr>
        <p:txBody>
          <a:bodyPr anchor="t" rtlCol="false" tIns="0" lIns="0" bIns="0" rIns="0">
            <a:spAutoFit/>
          </a:bodyPr>
          <a:lstStyle/>
          <a:p>
            <a:pPr algn="ctr">
              <a:lnSpc>
                <a:spcPts val="5250"/>
              </a:lnSpc>
            </a:pPr>
            <a:r>
              <a:rPr lang="en-US" sz="5000" spc="250">
                <a:solidFill>
                  <a:srgbClr val="2B4A9D"/>
                </a:solidFill>
                <a:latin typeface="Poppins ExtraBold"/>
              </a:rPr>
              <a:t>DATASET DESCRIPTION</a:t>
            </a:r>
          </a:p>
        </p:txBody>
      </p:sp>
      <p:sp>
        <p:nvSpPr>
          <p:cNvPr name="TextBox 8" id="8"/>
          <p:cNvSpPr txBox="true"/>
          <p:nvPr/>
        </p:nvSpPr>
        <p:spPr>
          <a:xfrm rot="0">
            <a:off x="1028700" y="2840330"/>
            <a:ext cx="12191926" cy="522097"/>
          </a:xfrm>
          <a:prstGeom prst="rect">
            <a:avLst/>
          </a:prstGeom>
        </p:spPr>
        <p:txBody>
          <a:bodyPr anchor="t" rtlCol="false" tIns="0" lIns="0" bIns="0" rIns="0">
            <a:spAutoFit/>
          </a:bodyPr>
          <a:lstStyle/>
          <a:p>
            <a:pPr algn="ctr" marL="662812" indent="-331406" lvl="1">
              <a:lnSpc>
                <a:spcPts val="4297"/>
              </a:lnSpc>
              <a:buFont typeface="Arial"/>
              <a:buChar char="•"/>
            </a:pPr>
            <a:r>
              <a:rPr lang="en-US" sz="3069">
                <a:solidFill>
                  <a:srgbClr val="2B4A9D"/>
                </a:solidFill>
                <a:latin typeface="Open Sans Extra Bold"/>
              </a:rPr>
              <a:t>The dataset used for this project was gotten from kaggle </a:t>
            </a:r>
          </a:p>
        </p:txBody>
      </p:sp>
      <p:sp>
        <p:nvSpPr>
          <p:cNvPr name="TextBox 9" id="9"/>
          <p:cNvSpPr txBox="true"/>
          <p:nvPr/>
        </p:nvSpPr>
        <p:spPr>
          <a:xfrm rot="0">
            <a:off x="1028700" y="4000602"/>
            <a:ext cx="11238458" cy="522097"/>
          </a:xfrm>
          <a:prstGeom prst="rect">
            <a:avLst/>
          </a:prstGeom>
        </p:spPr>
        <p:txBody>
          <a:bodyPr anchor="t" rtlCol="false" tIns="0" lIns="0" bIns="0" rIns="0">
            <a:spAutoFit/>
          </a:bodyPr>
          <a:lstStyle/>
          <a:p>
            <a:pPr algn="ctr" marL="662812" indent="-331406" lvl="1">
              <a:lnSpc>
                <a:spcPts val="4297"/>
              </a:lnSpc>
              <a:buFont typeface="Arial"/>
              <a:buChar char="•"/>
            </a:pPr>
            <a:r>
              <a:rPr lang="en-US" sz="3069">
                <a:solidFill>
                  <a:srgbClr val="2B4A9D"/>
                </a:solidFill>
                <a:latin typeface="Open Sans Extra Bold"/>
              </a:rPr>
              <a:t>The dataset consists of  11 Columns and 10,677 rows.</a:t>
            </a:r>
          </a:p>
        </p:txBody>
      </p:sp>
      <p:sp>
        <p:nvSpPr>
          <p:cNvPr name="TextBox 10" id="10"/>
          <p:cNvSpPr txBox="true"/>
          <p:nvPr/>
        </p:nvSpPr>
        <p:spPr>
          <a:xfrm rot="0">
            <a:off x="1106116" y="5422128"/>
            <a:ext cx="11521306" cy="522097"/>
          </a:xfrm>
          <a:prstGeom prst="rect">
            <a:avLst/>
          </a:prstGeom>
        </p:spPr>
        <p:txBody>
          <a:bodyPr anchor="t" rtlCol="false" tIns="0" lIns="0" bIns="0" rIns="0">
            <a:spAutoFit/>
          </a:bodyPr>
          <a:lstStyle/>
          <a:p>
            <a:pPr algn="ctr" marL="662812" indent="-331406" lvl="1">
              <a:lnSpc>
                <a:spcPts val="4297"/>
              </a:lnSpc>
              <a:buFont typeface="Arial"/>
              <a:buChar char="•"/>
            </a:pPr>
            <a:r>
              <a:rPr lang="en-US" sz="3069">
                <a:solidFill>
                  <a:srgbClr val="2B4A9D"/>
                </a:solidFill>
                <a:latin typeface="Open Sans Extra Bold"/>
              </a:rPr>
              <a:t>The dataset contained no null value or duplicated row</a:t>
            </a:r>
          </a:p>
        </p:txBody>
      </p:sp>
      <p:sp>
        <p:nvSpPr>
          <p:cNvPr name="TextBox 11" id="11"/>
          <p:cNvSpPr txBox="true"/>
          <p:nvPr/>
        </p:nvSpPr>
        <p:spPr>
          <a:xfrm rot="0">
            <a:off x="1106116" y="6608572"/>
            <a:ext cx="17181884" cy="1065022"/>
          </a:xfrm>
          <a:prstGeom prst="rect">
            <a:avLst/>
          </a:prstGeom>
        </p:spPr>
        <p:txBody>
          <a:bodyPr anchor="t" rtlCol="false" tIns="0" lIns="0" bIns="0" rIns="0">
            <a:spAutoFit/>
          </a:bodyPr>
          <a:lstStyle/>
          <a:p>
            <a:pPr marL="662812" indent="-331406" lvl="1">
              <a:lnSpc>
                <a:spcPts val="4297"/>
              </a:lnSpc>
              <a:buFont typeface="Arial"/>
              <a:buChar char="•"/>
            </a:pPr>
            <a:r>
              <a:rPr lang="en-US" sz="3069">
                <a:solidFill>
                  <a:srgbClr val="2B4A9D"/>
                </a:solidFill>
                <a:latin typeface="Open Sans Extra Bold"/>
              </a:rPr>
              <a:t>The STATE/UT and District columns have a categorical data type while the other columns have an int64 data type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19537" y="8172754"/>
            <a:ext cx="1635964" cy="1633346"/>
            <a:chOff x="0" y="0"/>
            <a:chExt cx="6350000" cy="6339840"/>
          </a:xfrm>
        </p:grpSpPr>
        <p:sp>
          <p:nvSpPr>
            <p:cNvPr name="Freeform 3" id="3"/>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grpSp>
        <p:nvGrpSpPr>
          <p:cNvPr name="Group 4" id="4"/>
          <p:cNvGrpSpPr/>
          <p:nvPr/>
        </p:nvGrpSpPr>
        <p:grpSpPr>
          <a:xfrm rot="5400000">
            <a:off x="618228" y="566151"/>
            <a:ext cx="1635964" cy="1633346"/>
            <a:chOff x="0" y="0"/>
            <a:chExt cx="6350000" cy="6339840"/>
          </a:xfrm>
        </p:grpSpPr>
        <p:sp>
          <p:nvSpPr>
            <p:cNvPr name="Freeform 5" id="5"/>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pic>
        <p:nvPicPr>
          <p:cNvPr name="Picture 6" id="6"/>
          <p:cNvPicPr>
            <a:picLocks noChangeAspect="true"/>
          </p:cNvPicPr>
          <p:nvPr/>
        </p:nvPicPr>
        <p:blipFill>
          <a:blip r:embed="rId2"/>
          <a:srcRect l="0" t="31423" r="0" b="27341"/>
          <a:stretch>
            <a:fillRect/>
          </a:stretch>
        </p:blipFill>
        <p:spPr>
          <a:xfrm flipH="false" flipV="false" rot="0">
            <a:off x="15521766" y="394430"/>
            <a:ext cx="2023284" cy="834295"/>
          </a:xfrm>
          <a:prstGeom prst="rect">
            <a:avLst/>
          </a:prstGeom>
        </p:spPr>
      </p:pic>
      <p:pic>
        <p:nvPicPr>
          <p:cNvPr name="Picture 7" id="7"/>
          <p:cNvPicPr>
            <a:picLocks noChangeAspect="true"/>
          </p:cNvPicPr>
          <p:nvPr/>
        </p:nvPicPr>
        <p:blipFill>
          <a:blip r:embed="rId3"/>
          <a:srcRect l="15865" t="36770" r="8173" b="24371"/>
          <a:stretch>
            <a:fillRect/>
          </a:stretch>
        </p:blipFill>
        <p:spPr>
          <a:xfrm flipH="false" flipV="false" rot="0">
            <a:off x="1436210" y="4086641"/>
            <a:ext cx="16424436" cy="4723802"/>
          </a:xfrm>
          <a:prstGeom prst="rect">
            <a:avLst/>
          </a:prstGeom>
        </p:spPr>
      </p:pic>
      <p:sp>
        <p:nvSpPr>
          <p:cNvPr name="TextBox 8" id="8"/>
          <p:cNvSpPr txBox="true"/>
          <p:nvPr/>
        </p:nvSpPr>
        <p:spPr>
          <a:xfrm rot="0">
            <a:off x="2822857" y="954198"/>
            <a:ext cx="9726364" cy="733425"/>
          </a:xfrm>
          <a:prstGeom prst="rect">
            <a:avLst/>
          </a:prstGeom>
        </p:spPr>
        <p:txBody>
          <a:bodyPr anchor="t" rtlCol="false" tIns="0" lIns="0" bIns="0" rIns="0">
            <a:spAutoFit/>
          </a:bodyPr>
          <a:lstStyle/>
          <a:p>
            <a:pPr algn="ctr">
              <a:lnSpc>
                <a:spcPts val="5250"/>
              </a:lnSpc>
            </a:pPr>
            <a:r>
              <a:rPr lang="en-US" sz="5000" spc="250">
                <a:solidFill>
                  <a:srgbClr val="2B4A9D"/>
                </a:solidFill>
                <a:latin typeface="Poppins ExtraBold"/>
              </a:rPr>
              <a:t>DATASET DESCRIPTION</a:t>
            </a:r>
          </a:p>
        </p:txBody>
      </p:sp>
      <p:sp>
        <p:nvSpPr>
          <p:cNvPr name="TextBox 9" id="9"/>
          <p:cNvSpPr txBox="true"/>
          <p:nvPr/>
        </p:nvSpPr>
        <p:spPr>
          <a:xfrm rot="0">
            <a:off x="619537" y="2756747"/>
            <a:ext cx="16303619" cy="1065022"/>
          </a:xfrm>
          <a:prstGeom prst="rect">
            <a:avLst/>
          </a:prstGeom>
        </p:spPr>
        <p:txBody>
          <a:bodyPr anchor="t" rtlCol="false" tIns="0" lIns="0" bIns="0" rIns="0">
            <a:spAutoFit/>
          </a:bodyPr>
          <a:lstStyle/>
          <a:p>
            <a:pPr marL="662812" indent="-331406" lvl="1">
              <a:lnSpc>
                <a:spcPts val="4297"/>
              </a:lnSpc>
              <a:buFont typeface="Arial"/>
              <a:buChar char="•"/>
            </a:pPr>
            <a:r>
              <a:rPr lang="en-US" sz="3069">
                <a:solidFill>
                  <a:srgbClr val="2B4A9D"/>
                </a:solidFill>
                <a:latin typeface="Open Sans Extra Bold"/>
              </a:rPr>
              <a:t>A statistical description of the numerical columns in the  dataset is shown in the image below.</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DAFJjmfvRpE</dc:identifier>
  <dcterms:modified xsi:type="dcterms:W3CDTF">2011-08-01T06:04:30Z</dcterms:modified>
  <cp:revision>1</cp:revision>
  <dc:title>Elegant and Professional Company Business Proposal Presentation</dc:title>
</cp:coreProperties>
</file>